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71"/>
  </p:notesMasterIdLst>
  <p:handoutMasterIdLst>
    <p:handoutMasterId r:id="rId72"/>
  </p:handoutMasterIdLst>
  <p:sldIdLst>
    <p:sldId id="256" r:id="rId3"/>
    <p:sldId id="257" r:id="rId4"/>
    <p:sldId id="455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380" r:id="rId31"/>
    <p:sldId id="394" r:id="rId32"/>
    <p:sldId id="389" r:id="rId33"/>
    <p:sldId id="381" r:id="rId34"/>
    <p:sldId id="384" r:id="rId35"/>
    <p:sldId id="385" r:id="rId36"/>
    <p:sldId id="386" r:id="rId37"/>
    <p:sldId id="398" r:id="rId38"/>
    <p:sldId id="397" r:id="rId39"/>
    <p:sldId id="387" r:id="rId40"/>
    <p:sldId id="388" r:id="rId41"/>
    <p:sldId id="390" r:id="rId42"/>
    <p:sldId id="396" r:id="rId43"/>
    <p:sldId id="395" r:id="rId44"/>
    <p:sldId id="401" r:id="rId45"/>
    <p:sldId id="392" r:id="rId46"/>
    <p:sldId id="393" r:id="rId47"/>
    <p:sldId id="400" r:id="rId48"/>
    <p:sldId id="402" r:id="rId49"/>
    <p:sldId id="399" r:id="rId50"/>
    <p:sldId id="428" r:id="rId51"/>
    <p:sldId id="429" r:id="rId52"/>
    <p:sldId id="356" r:id="rId53"/>
    <p:sldId id="441" r:id="rId54"/>
    <p:sldId id="442" r:id="rId55"/>
    <p:sldId id="433" r:id="rId56"/>
    <p:sldId id="436" r:id="rId57"/>
    <p:sldId id="443" r:id="rId58"/>
    <p:sldId id="453" r:id="rId59"/>
    <p:sldId id="447" r:id="rId60"/>
    <p:sldId id="450" r:id="rId61"/>
    <p:sldId id="448" r:id="rId62"/>
    <p:sldId id="451" r:id="rId63"/>
    <p:sldId id="452" r:id="rId64"/>
    <p:sldId id="449" r:id="rId65"/>
    <p:sldId id="454" r:id="rId66"/>
    <p:sldId id="382" r:id="rId67"/>
    <p:sldId id="379" r:id="rId68"/>
    <p:sldId id="289" r:id="rId69"/>
    <p:sldId id="26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a F. Crader" initials="MF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0AA"/>
    <a:srgbClr val="424BF8"/>
    <a:srgbClr val="3742AB"/>
    <a:srgbClr val="1F23C3"/>
    <a:srgbClr val="2E1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81" d="100"/>
          <a:sy n="81" d="100"/>
        </p:scale>
        <p:origin x="-168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Percent</a:t>
            </a:r>
            <a:r>
              <a:rPr lang="en-US" sz="2000" b="1" baseline="0" dirty="0" smtClean="0"/>
              <a:t> of Appropriate Antibiotic Usage for ESBL (+) Organisms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Pre-intervention</c:v>
                </c:pt>
              </c:strCache>
            </c:strRef>
          </c:tx>
          <c:spPr>
            <a:gradFill flip="none" rotWithShape="1">
              <a:gsLst>
                <a:gs pos="0">
                  <a:srgbClr val="3742AB">
                    <a:shade val="30000"/>
                    <a:satMod val="115000"/>
                  </a:srgbClr>
                </a:gs>
                <a:gs pos="50000">
                  <a:srgbClr val="3742AB">
                    <a:shade val="67500"/>
                    <a:satMod val="115000"/>
                  </a:srgbClr>
                </a:gs>
                <a:gs pos="100000">
                  <a:srgbClr val="3742A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Empiric Therapy</c:v>
                </c:pt>
                <c:pt idx="1">
                  <c:v>Targeted Therapy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Post-intervention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Empiric Therapy</c:v>
                </c:pt>
                <c:pt idx="1">
                  <c:v>Targeted Therapy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71616"/>
        <c:axId val="69073152"/>
      </c:barChart>
      <c:catAx>
        <c:axId val="690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73152"/>
        <c:crosses val="autoZero"/>
        <c:auto val="1"/>
        <c:lblAlgn val="ctr"/>
        <c:lblOffset val="100"/>
        <c:noMultiLvlLbl val="0"/>
      </c:catAx>
      <c:valAx>
        <c:axId val="690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7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ESBL (+) Trends</a:t>
            </a:r>
            <a:br>
              <a:rPr lang="en-US" sz="2000" b="1" dirty="0" smtClean="0"/>
            </a:br>
            <a:r>
              <a:rPr lang="en-US" sz="2000" b="1" dirty="0" smtClean="0"/>
              <a:t>for </a:t>
            </a:r>
            <a:r>
              <a:rPr lang="en-US" sz="2000" b="1" dirty="0" smtClean="0"/>
              <a:t>2013</a:t>
            </a:r>
            <a:r>
              <a:rPr lang="en-US" sz="2000" b="1" baseline="0" dirty="0" smtClean="0"/>
              <a:t> </a:t>
            </a:r>
            <a:r>
              <a:rPr lang="en-US" sz="2000" b="1" baseline="0" dirty="0" smtClean="0"/>
              <a:t>– 2</a:t>
            </a:r>
            <a:r>
              <a:rPr lang="en-US" sz="2000" b="1" dirty="0" smtClean="0"/>
              <a:t>017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E. Coli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4248672276840797E-2"/>
                  <c:y val="3.887874909887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99541456259203E-2"/>
                  <c:y val="3.887874909887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Klebsiella pneumoniae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920318384115029E-2"/>
                  <c:y val="-3.1168573896121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590627258549204E-2"/>
                  <c:y val="-1.8401926028269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15</c:v>
                </c:pt>
                <c:pt idx="4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Klebsiella oxytoca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783168"/>
        <c:axId val="75801728"/>
      </c:lineChart>
      <c:catAx>
        <c:axId val="7578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/>
                  <a:t>Calendar</a:t>
                </a:r>
                <a:r>
                  <a:rPr lang="en-US" sz="2000" b="1" baseline="0" dirty="0" smtClean="0"/>
                  <a:t> Year</a:t>
                </a:r>
                <a:endParaRPr lang="en-US" sz="20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01728"/>
        <c:crosses val="autoZero"/>
        <c:auto val="1"/>
        <c:lblAlgn val="ctr"/>
        <c:lblOffset val="100"/>
        <c:noMultiLvlLbl val="0"/>
      </c:catAx>
      <c:valAx>
        <c:axId val="7580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/>
                  <a:t>Percentage of </a:t>
                </a:r>
                <a:r>
                  <a:rPr lang="en-US" sz="2000" b="1" dirty="0" smtClean="0"/>
                  <a:t>ESBL (+)</a:t>
                </a:r>
                <a:r>
                  <a:rPr lang="en-US" sz="2000" b="1" baseline="0" dirty="0" smtClean="0"/>
                  <a:t> </a:t>
                </a:r>
                <a:r>
                  <a:rPr lang="en-US" sz="2000" b="1" baseline="0" dirty="0" smtClean="0"/>
                  <a:t>Organisms</a:t>
                </a:r>
                <a:endParaRPr lang="en-US" sz="20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8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Vancomcyin</a:t>
            </a:r>
            <a:r>
              <a:rPr lang="en-US" sz="2000" b="1" dirty="0"/>
              <a:t> DOT/1000 Patient Days and </a:t>
            </a:r>
            <a:r>
              <a:rPr lang="en-US" sz="2000" b="1" dirty="0" smtClean="0"/>
              <a:t>MRSA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Vanc</a:t>
            </a:r>
            <a:r>
              <a:rPr lang="en-US" sz="2000" b="1" baseline="0" dirty="0" smtClean="0"/>
              <a:t> </a:t>
            </a:r>
            <a:r>
              <a:rPr lang="en-US" sz="2000" b="1" dirty="0" smtClean="0"/>
              <a:t>MIC </a:t>
            </a:r>
            <a:r>
              <a:rPr lang="en-US" sz="2000" b="1" dirty="0"/>
              <a:t>Trends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2011-2017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Vanc DOT/1000 Patient Days</c:v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70C0"/>
              </a:solidFill>
            </a:ln>
            <a:effectLst/>
          </c:spPr>
          <c:invertIfNegative val="0"/>
          <c:cat>
            <c:strLit>
              <c:ptCount val="7"/>
              <c:pt idx="0">
                <c:v>2011</c:v>
              </c:pt>
              <c:pt idx="1">
                <c:v>2012</c:v>
              </c:pt>
              <c:pt idx="2">
                <c:v>2013</c:v>
              </c:pt>
              <c:pt idx="3">
                <c:v>2014</c:v>
              </c:pt>
              <c:pt idx="4">
                <c:v>2015</c:v>
              </c:pt>
              <c:pt idx="5">
                <c:v>2016</c:v>
              </c:pt>
              <c:pt idx="6">
                <c:v>2017</c:v>
              </c:pt>
            </c:strLit>
          </c:cat>
          <c:val>
            <c:numRef>
              <c:f>Summary!$L$2:$L$8</c:f>
              <c:numCache>
                <c:formatCode>General</c:formatCode>
                <c:ptCount val="7"/>
                <c:pt idx="0">
                  <c:v>68.3</c:v>
                </c:pt>
                <c:pt idx="1">
                  <c:v>59.5</c:v>
                </c:pt>
                <c:pt idx="2">
                  <c:v>60.9</c:v>
                </c:pt>
                <c:pt idx="3">
                  <c:v>63.9</c:v>
                </c:pt>
                <c:pt idx="4">
                  <c:v>62.2</c:v>
                </c:pt>
                <c:pt idx="5">
                  <c:v>60.1</c:v>
                </c:pt>
                <c:pt idx="6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355328"/>
        <c:axId val="38356864"/>
      </c:barChart>
      <c:lineChart>
        <c:grouping val="standard"/>
        <c:varyColors val="0"/>
        <c:ser>
          <c:idx val="0"/>
          <c:order val="0"/>
          <c:tx>
            <c:v>Vanc MIC=1 Percentage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Summary!$J$2:$J$8</c:f>
              <c:numCache>
                <c:formatCode>General</c:formatCode>
                <c:ptCount val="7"/>
                <c:pt idx="0">
                  <c:v>40.9</c:v>
                </c:pt>
                <c:pt idx="1">
                  <c:v>38.5</c:v>
                </c:pt>
                <c:pt idx="2">
                  <c:v>22.4</c:v>
                </c:pt>
                <c:pt idx="3">
                  <c:v>28.3</c:v>
                </c:pt>
                <c:pt idx="4">
                  <c:v>44.7</c:v>
                </c:pt>
                <c:pt idx="5">
                  <c:v>43.9</c:v>
                </c:pt>
                <c:pt idx="6">
                  <c:v>43.1</c:v>
                </c:pt>
              </c:numCache>
            </c:numRef>
          </c:val>
          <c:smooth val="0"/>
        </c:ser>
        <c:ser>
          <c:idx val="1"/>
          <c:order val="1"/>
          <c:tx>
            <c:v>Vanc MIC=2 Percentage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Summary!$K$2:$K$8</c:f>
              <c:numCache>
                <c:formatCode>General</c:formatCode>
                <c:ptCount val="7"/>
                <c:pt idx="0">
                  <c:v>59.1</c:v>
                </c:pt>
                <c:pt idx="1">
                  <c:v>61.5</c:v>
                </c:pt>
                <c:pt idx="2">
                  <c:v>77.599999999999994</c:v>
                </c:pt>
                <c:pt idx="3">
                  <c:v>71.7</c:v>
                </c:pt>
                <c:pt idx="4">
                  <c:v>55.3</c:v>
                </c:pt>
                <c:pt idx="5">
                  <c:v>56.1</c:v>
                </c:pt>
                <c:pt idx="6">
                  <c:v>56.9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55328"/>
        <c:axId val="38356864"/>
      </c:lineChart>
      <c:catAx>
        <c:axId val="383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6864"/>
        <c:crosses val="autoZero"/>
        <c:auto val="1"/>
        <c:lblAlgn val="ctr"/>
        <c:lblOffset val="100"/>
        <c:noMultiLvlLbl val="0"/>
      </c:catAx>
      <c:valAx>
        <c:axId val="3835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53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61EFA-6F4B-4BDF-96C8-C1F5475263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56055-6E13-4E85-8711-FB7628C0C74E}">
      <dgm:prSet phldrT="[Text]"/>
      <dgm:spPr/>
      <dgm:t>
        <a:bodyPr/>
        <a:lstStyle/>
        <a:p>
          <a:r>
            <a:rPr lang="en-US" dirty="0" smtClean="0"/>
            <a:t>Patient Encounters </a:t>
          </a:r>
        </a:p>
        <a:p>
          <a:r>
            <a:rPr lang="en-US" dirty="0" smtClean="0"/>
            <a:t>2011-2016</a:t>
          </a:r>
        </a:p>
        <a:p>
          <a:r>
            <a:rPr lang="en-US" dirty="0" smtClean="0"/>
            <a:t>n=1,127</a:t>
          </a:r>
          <a:endParaRPr lang="en-US" dirty="0"/>
        </a:p>
      </dgm:t>
    </dgm:pt>
    <dgm:pt modelId="{7ACBD3C9-3DB6-4349-A341-8F046376119D}" type="parTrans" cxnId="{27D98E29-31DD-41C5-8123-9A8DE841522B}">
      <dgm:prSet/>
      <dgm:spPr/>
      <dgm:t>
        <a:bodyPr/>
        <a:lstStyle/>
        <a:p>
          <a:endParaRPr lang="en-US"/>
        </a:p>
      </dgm:t>
    </dgm:pt>
    <dgm:pt modelId="{D0024BF1-C5F1-4DBB-85B5-F7B017F09687}" type="sibTrans" cxnId="{27D98E29-31DD-41C5-8123-9A8DE841522B}">
      <dgm:prSet/>
      <dgm:spPr/>
      <dgm:t>
        <a:bodyPr/>
        <a:lstStyle/>
        <a:p>
          <a:endParaRPr lang="en-US"/>
        </a:p>
      </dgm:t>
    </dgm:pt>
    <dgm:pt modelId="{1E7D2620-9EFE-4829-AF10-26E87C41C115}" type="asst">
      <dgm:prSet phldrT="[Text]"/>
      <dgm:spPr/>
      <dgm:t>
        <a:bodyPr/>
        <a:lstStyle/>
        <a:p>
          <a:r>
            <a:rPr lang="en-US" dirty="0" smtClean="0"/>
            <a:t>After excluding HD and without baseline </a:t>
          </a:r>
          <a:r>
            <a:rPr lang="en-US" dirty="0" err="1" smtClean="0"/>
            <a:t>SCr</a:t>
          </a:r>
          <a:endParaRPr lang="en-US" dirty="0" smtClean="0"/>
        </a:p>
        <a:p>
          <a:r>
            <a:rPr lang="en-US" dirty="0" smtClean="0"/>
            <a:t>n=442</a:t>
          </a:r>
          <a:endParaRPr lang="en-US" dirty="0"/>
        </a:p>
      </dgm:t>
    </dgm:pt>
    <dgm:pt modelId="{95F00CC6-FD38-4B60-987C-365413B8CE41}" type="parTrans" cxnId="{F4AE28E2-C327-49C5-98B6-8A0B64957CBF}">
      <dgm:prSet/>
      <dgm:spPr/>
      <dgm:t>
        <a:bodyPr/>
        <a:lstStyle/>
        <a:p>
          <a:endParaRPr lang="en-US"/>
        </a:p>
      </dgm:t>
    </dgm:pt>
    <dgm:pt modelId="{8B333EA3-F948-4234-A722-F1CBCC2DEA8C}" type="sibTrans" cxnId="{F4AE28E2-C327-49C5-98B6-8A0B64957CBF}">
      <dgm:prSet/>
      <dgm:spPr/>
      <dgm:t>
        <a:bodyPr/>
        <a:lstStyle/>
        <a:p>
          <a:endParaRPr lang="en-US"/>
        </a:p>
      </dgm:t>
    </dgm:pt>
    <dgm:pt modelId="{A4610DFD-AA99-4817-9269-5D4DE6815AF1}">
      <dgm:prSet phldrT="[Text]"/>
      <dgm:spPr/>
      <dgm:t>
        <a:bodyPr/>
        <a:lstStyle/>
        <a:p>
          <a:r>
            <a:rPr lang="en-US" dirty="0" smtClean="0"/>
            <a:t>Post-intervention</a:t>
          </a:r>
        </a:p>
        <a:p>
          <a:r>
            <a:rPr lang="en-US" dirty="0" smtClean="0"/>
            <a:t>2013-2016 (34 months)</a:t>
          </a:r>
        </a:p>
        <a:p>
          <a:r>
            <a:rPr lang="en-US" dirty="0" smtClean="0"/>
            <a:t>n=534</a:t>
          </a:r>
          <a:endParaRPr lang="en-US" dirty="0"/>
        </a:p>
      </dgm:t>
    </dgm:pt>
    <dgm:pt modelId="{3BBCF7AE-EA9D-46CB-BD92-1B405C05709F}" type="parTrans" cxnId="{5F16FF93-3AF9-4F25-9517-50D40C846206}">
      <dgm:prSet/>
      <dgm:spPr/>
      <dgm:t>
        <a:bodyPr/>
        <a:lstStyle/>
        <a:p>
          <a:endParaRPr lang="en-US"/>
        </a:p>
      </dgm:t>
    </dgm:pt>
    <dgm:pt modelId="{F8373647-77A6-4592-8466-32E213515EFD}" type="sibTrans" cxnId="{5F16FF93-3AF9-4F25-9517-50D40C846206}">
      <dgm:prSet/>
      <dgm:spPr/>
      <dgm:t>
        <a:bodyPr/>
        <a:lstStyle/>
        <a:p>
          <a:endParaRPr lang="en-US"/>
        </a:p>
      </dgm:t>
    </dgm:pt>
    <dgm:pt modelId="{EBD3133E-9AAB-412A-934B-00FD1DCB2A7A}">
      <dgm:prSet phldrT="[Text]"/>
      <dgm:spPr/>
      <dgm:t>
        <a:bodyPr/>
        <a:lstStyle/>
        <a:p>
          <a:r>
            <a:rPr lang="en-US" dirty="0" smtClean="0"/>
            <a:t>After excluding HD and without baseline </a:t>
          </a:r>
          <a:r>
            <a:rPr lang="en-US" dirty="0" err="1" smtClean="0"/>
            <a:t>SCr</a:t>
          </a:r>
          <a:endParaRPr lang="en-US" dirty="0" smtClean="0"/>
        </a:p>
        <a:p>
          <a:r>
            <a:rPr lang="en-US" dirty="0" smtClean="0"/>
            <a:t>n=466</a:t>
          </a:r>
          <a:endParaRPr lang="en-US" dirty="0"/>
        </a:p>
      </dgm:t>
    </dgm:pt>
    <dgm:pt modelId="{6559642A-8A0C-4345-BF08-1BCFA87FC2D5}" type="parTrans" cxnId="{3E5AFF25-E5E4-4CE7-8103-D0A2DDECB2CA}">
      <dgm:prSet/>
      <dgm:spPr/>
      <dgm:t>
        <a:bodyPr/>
        <a:lstStyle/>
        <a:p>
          <a:endParaRPr lang="en-US"/>
        </a:p>
      </dgm:t>
    </dgm:pt>
    <dgm:pt modelId="{E4112457-93B5-406F-819F-5F5409B6DEAC}" type="sibTrans" cxnId="{3E5AFF25-E5E4-4CE7-8103-D0A2DDECB2CA}">
      <dgm:prSet/>
      <dgm:spPr/>
      <dgm:t>
        <a:bodyPr/>
        <a:lstStyle/>
        <a:p>
          <a:endParaRPr lang="en-US"/>
        </a:p>
      </dgm:t>
    </dgm:pt>
    <dgm:pt modelId="{F1103FBD-B250-41F9-866D-74A0F0CDF751}">
      <dgm:prSet phldrT="[Text]"/>
      <dgm:spPr/>
      <dgm:t>
        <a:bodyPr/>
        <a:lstStyle/>
        <a:p>
          <a:r>
            <a:rPr lang="en-US" dirty="0" smtClean="0"/>
            <a:t>Pre-intervention </a:t>
          </a:r>
        </a:p>
        <a:p>
          <a:r>
            <a:rPr lang="en-US" dirty="0" smtClean="0"/>
            <a:t>2011-2013 (35 months)</a:t>
          </a:r>
        </a:p>
        <a:p>
          <a:r>
            <a:rPr lang="en-US" dirty="0" smtClean="0"/>
            <a:t>n=593</a:t>
          </a:r>
          <a:endParaRPr lang="en-US" dirty="0"/>
        </a:p>
      </dgm:t>
    </dgm:pt>
    <dgm:pt modelId="{F9FDDE48-1B3F-4FE0-99DA-CC84A4A632C5}" type="parTrans" cxnId="{123E3F10-E8F2-4E9C-8405-8AF249F6C603}">
      <dgm:prSet/>
      <dgm:spPr/>
      <dgm:t>
        <a:bodyPr/>
        <a:lstStyle/>
        <a:p>
          <a:endParaRPr lang="en-US"/>
        </a:p>
      </dgm:t>
    </dgm:pt>
    <dgm:pt modelId="{E35CBF04-A40D-4AB8-B11F-BFB1D3275872}" type="sibTrans" cxnId="{123E3F10-E8F2-4E9C-8405-8AF249F6C603}">
      <dgm:prSet/>
      <dgm:spPr/>
      <dgm:t>
        <a:bodyPr/>
        <a:lstStyle/>
        <a:p>
          <a:endParaRPr lang="en-US"/>
        </a:p>
      </dgm:t>
    </dgm:pt>
    <dgm:pt modelId="{19C40684-E4FF-43C5-9636-193D568E8FC1}" type="asst">
      <dgm:prSet/>
      <dgm:spPr/>
      <dgm:t>
        <a:bodyPr/>
        <a:lstStyle/>
        <a:p>
          <a:r>
            <a:rPr lang="en-US" dirty="0" smtClean="0"/>
            <a:t>Included remaining encounters with </a:t>
          </a:r>
          <a:r>
            <a:rPr lang="en-US" dirty="0" err="1" smtClean="0"/>
            <a:t>SCr</a:t>
          </a:r>
          <a:r>
            <a:rPr lang="en-US" dirty="0" smtClean="0"/>
            <a:t> </a:t>
          </a:r>
          <a:r>
            <a:rPr lang="en-US" dirty="0" smtClean="0">
              <a:latin typeface="Calibri"/>
            </a:rPr>
            <a:t>≥ 0.3 mg/</a:t>
          </a:r>
          <a:r>
            <a:rPr lang="en-US" dirty="0" err="1" smtClean="0">
              <a:latin typeface="Calibri"/>
            </a:rPr>
            <a:t>dL</a:t>
          </a:r>
          <a:r>
            <a:rPr lang="en-US" dirty="0" smtClean="0">
              <a:latin typeface="Calibri"/>
            </a:rPr>
            <a:t> increase within 48hr after 1</a:t>
          </a:r>
          <a:r>
            <a:rPr lang="en-US" baseline="30000" dirty="0" smtClean="0">
              <a:latin typeface="Calibri"/>
            </a:rPr>
            <a:t>st</a:t>
          </a:r>
          <a:r>
            <a:rPr lang="en-US" dirty="0" smtClean="0">
              <a:latin typeface="Calibri"/>
            </a:rPr>
            <a:t> </a:t>
          </a:r>
          <a:r>
            <a:rPr lang="en-US" dirty="0" err="1" smtClean="0">
              <a:latin typeface="Calibri"/>
            </a:rPr>
            <a:t>Vanc</a:t>
          </a:r>
          <a:r>
            <a:rPr lang="en-US" dirty="0" smtClean="0">
              <a:latin typeface="Calibri"/>
            </a:rPr>
            <a:t> dose </a:t>
          </a:r>
        </a:p>
        <a:p>
          <a:r>
            <a:rPr lang="en-US" dirty="0" smtClean="0">
              <a:latin typeface="Calibri"/>
            </a:rPr>
            <a:t>n=29</a:t>
          </a:r>
          <a:endParaRPr lang="en-US" dirty="0"/>
        </a:p>
      </dgm:t>
    </dgm:pt>
    <dgm:pt modelId="{B4D2E5E5-94F8-424F-A432-CC6AC48ADFE0}" type="parTrans" cxnId="{11517CA5-DED2-47AF-8D01-C2B175D088ED}">
      <dgm:prSet/>
      <dgm:spPr/>
      <dgm:t>
        <a:bodyPr/>
        <a:lstStyle/>
        <a:p>
          <a:endParaRPr lang="en-US"/>
        </a:p>
      </dgm:t>
    </dgm:pt>
    <dgm:pt modelId="{0DD30D01-8981-4CC8-9F03-129F016FF15B}" type="sibTrans" cxnId="{11517CA5-DED2-47AF-8D01-C2B175D088ED}">
      <dgm:prSet/>
      <dgm:spPr/>
      <dgm:t>
        <a:bodyPr/>
        <a:lstStyle/>
        <a:p>
          <a:endParaRPr lang="en-US"/>
        </a:p>
      </dgm:t>
    </dgm:pt>
    <dgm:pt modelId="{79472CF7-F8B9-40EA-A2D4-3D4DF6AD3CC4}">
      <dgm:prSet/>
      <dgm:spPr/>
      <dgm:t>
        <a:bodyPr/>
        <a:lstStyle/>
        <a:p>
          <a:r>
            <a:rPr lang="en-US" dirty="0" smtClean="0"/>
            <a:t>Included remaining encounters with </a:t>
          </a:r>
          <a:r>
            <a:rPr lang="en-US" dirty="0" err="1" smtClean="0"/>
            <a:t>SCr</a:t>
          </a:r>
          <a:r>
            <a:rPr lang="en-US" dirty="0" smtClean="0"/>
            <a:t> </a:t>
          </a:r>
          <a:r>
            <a:rPr lang="en-US" dirty="0" smtClean="0">
              <a:latin typeface="Calibri"/>
            </a:rPr>
            <a:t>≥ 0.3 mg/</a:t>
          </a:r>
          <a:r>
            <a:rPr lang="en-US" dirty="0" err="1" smtClean="0">
              <a:latin typeface="Calibri"/>
            </a:rPr>
            <a:t>dL</a:t>
          </a:r>
          <a:r>
            <a:rPr lang="en-US" dirty="0" smtClean="0">
              <a:latin typeface="Calibri"/>
            </a:rPr>
            <a:t> increase within 48hr after 1</a:t>
          </a:r>
          <a:r>
            <a:rPr lang="en-US" baseline="30000" dirty="0" smtClean="0">
              <a:latin typeface="Calibri"/>
            </a:rPr>
            <a:t>st</a:t>
          </a:r>
          <a:r>
            <a:rPr lang="en-US" dirty="0" smtClean="0">
              <a:latin typeface="Calibri"/>
            </a:rPr>
            <a:t> </a:t>
          </a:r>
          <a:r>
            <a:rPr lang="en-US" dirty="0" err="1" smtClean="0">
              <a:latin typeface="Calibri"/>
            </a:rPr>
            <a:t>Vanc</a:t>
          </a:r>
          <a:r>
            <a:rPr lang="en-US" dirty="0" smtClean="0">
              <a:latin typeface="Calibri"/>
            </a:rPr>
            <a:t> dose</a:t>
          </a:r>
        </a:p>
        <a:p>
          <a:r>
            <a:rPr lang="en-US" dirty="0" smtClean="0">
              <a:latin typeface="Calibri"/>
            </a:rPr>
            <a:t>n=27</a:t>
          </a:r>
          <a:endParaRPr lang="en-US" dirty="0"/>
        </a:p>
      </dgm:t>
    </dgm:pt>
    <dgm:pt modelId="{57642F32-08C3-414C-B4EA-2FFB0F5A09F1}" type="parTrans" cxnId="{983A77E4-CD1D-4594-A1EC-98D18BE334AE}">
      <dgm:prSet/>
      <dgm:spPr/>
      <dgm:t>
        <a:bodyPr/>
        <a:lstStyle/>
        <a:p>
          <a:endParaRPr lang="en-US"/>
        </a:p>
      </dgm:t>
    </dgm:pt>
    <dgm:pt modelId="{DB8B287F-588D-4369-9717-EF3690712468}" type="sibTrans" cxnId="{983A77E4-CD1D-4594-A1EC-98D18BE334AE}">
      <dgm:prSet/>
      <dgm:spPr/>
      <dgm:t>
        <a:bodyPr/>
        <a:lstStyle/>
        <a:p>
          <a:endParaRPr lang="en-US"/>
        </a:p>
      </dgm:t>
    </dgm:pt>
    <dgm:pt modelId="{6A5D0F06-262C-44B5-90C1-BC275A387AD3}" type="pres">
      <dgm:prSet presAssocID="{4B861EFA-6F4B-4BDF-96C8-C1F5475263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142A7A-F055-4448-8E4A-CE8E7E4AB242}" type="pres">
      <dgm:prSet presAssocID="{EA456055-6E13-4E85-8711-FB7628C0C74E}" presName="hierRoot1" presStyleCnt="0"/>
      <dgm:spPr/>
    </dgm:pt>
    <dgm:pt modelId="{2358A008-D18C-4644-84AB-DEB03C4A0705}" type="pres">
      <dgm:prSet presAssocID="{EA456055-6E13-4E85-8711-FB7628C0C74E}" presName="composite" presStyleCnt="0"/>
      <dgm:spPr/>
    </dgm:pt>
    <dgm:pt modelId="{838E795E-A4A0-45FE-8577-8DCAEDAFE75A}" type="pres">
      <dgm:prSet presAssocID="{EA456055-6E13-4E85-8711-FB7628C0C74E}" presName="background" presStyleLbl="node0" presStyleIdx="0" presStyleCnt="1"/>
      <dgm:spPr>
        <a:solidFill>
          <a:srgbClr val="1220AA"/>
        </a:solidFill>
      </dgm:spPr>
    </dgm:pt>
    <dgm:pt modelId="{BE1D3146-CEE9-4448-BE15-BFEDB5F6C4F7}" type="pres">
      <dgm:prSet presAssocID="{EA456055-6E13-4E85-8711-FB7628C0C74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3644BE-BFAA-4BBA-9E35-43E6E7C95577}" type="pres">
      <dgm:prSet presAssocID="{EA456055-6E13-4E85-8711-FB7628C0C74E}" presName="hierChild2" presStyleCnt="0"/>
      <dgm:spPr/>
    </dgm:pt>
    <dgm:pt modelId="{959B37A8-B147-495E-9575-984A4BEDF395}" type="pres">
      <dgm:prSet presAssocID="{F9FDDE48-1B3F-4FE0-99DA-CC84A4A632C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42FABC0-2913-44D2-86BE-0CD269FEFAEB}" type="pres">
      <dgm:prSet presAssocID="{F1103FBD-B250-41F9-866D-74A0F0CDF751}" presName="hierRoot2" presStyleCnt="0"/>
      <dgm:spPr/>
    </dgm:pt>
    <dgm:pt modelId="{3742CE79-3DF3-4A59-809F-0C4B6D5DC653}" type="pres">
      <dgm:prSet presAssocID="{F1103FBD-B250-41F9-866D-74A0F0CDF751}" presName="composite2" presStyleCnt="0"/>
      <dgm:spPr/>
    </dgm:pt>
    <dgm:pt modelId="{119222DF-FCE0-4D3F-BE41-E52E08146865}" type="pres">
      <dgm:prSet presAssocID="{F1103FBD-B250-41F9-866D-74A0F0CDF751}" presName="background2" presStyleLbl="node2" presStyleIdx="0" presStyleCnt="2"/>
      <dgm:spPr>
        <a:solidFill>
          <a:srgbClr val="1220AA"/>
        </a:solidFill>
      </dgm:spPr>
    </dgm:pt>
    <dgm:pt modelId="{43BBB58D-3780-430C-B85E-FB22DC016A38}" type="pres">
      <dgm:prSet presAssocID="{F1103FBD-B250-41F9-866D-74A0F0CDF75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01949-F202-406B-980A-1737253C2418}" type="pres">
      <dgm:prSet presAssocID="{F1103FBD-B250-41F9-866D-74A0F0CDF751}" presName="hierChild3" presStyleCnt="0"/>
      <dgm:spPr/>
    </dgm:pt>
    <dgm:pt modelId="{B22FD20B-E686-454B-857D-F2FF7485B697}" type="pres">
      <dgm:prSet presAssocID="{95F00CC6-FD38-4B60-987C-365413B8CE4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204F25A-6EDB-43CE-A6C5-DB1163FF28BA}" type="pres">
      <dgm:prSet presAssocID="{1E7D2620-9EFE-4829-AF10-26E87C41C115}" presName="hierRoot3" presStyleCnt="0"/>
      <dgm:spPr/>
    </dgm:pt>
    <dgm:pt modelId="{C81088E3-0D97-450E-BCD8-75B2B89E4FA4}" type="pres">
      <dgm:prSet presAssocID="{1E7D2620-9EFE-4829-AF10-26E87C41C115}" presName="composite3" presStyleCnt="0"/>
      <dgm:spPr/>
    </dgm:pt>
    <dgm:pt modelId="{736133E2-B35B-4458-99F4-1A04B5B37353}" type="pres">
      <dgm:prSet presAssocID="{1E7D2620-9EFE-4829-AF10-26E87C41C115}" presName="background3" presStyleLbl="asst2" presStyleIdx="0" presStyleCnt="2"/>
      <dgm:spPr>
        <a:solidFill>
          <a:srgbClr val="1220AA"/>
        </a:solidFill>
      </dgm:spPr>
    </dgm:pt>
    <dgm:pt modelId="{64AAE33B-8E93-4AC5-B1C4-E0E6F40F639F}" type="pres">
      <dgm:prSet presAssocID="{1E7D2620-9EFE-4829-AF10-26E87C41C11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B49928-F3A9-416C-9DC5-78736086D01C}" type="pres">
      <dgm:prSet presAssocID="{1E7D2620-9EFE-4829-AF10-26E87C41C115}" presName="hierChild4" presStyleCnt="0"/>
      <dgm:spPr/>
    </dgm:pt>
    <dgm:pt modelId="{1EADA193-4862-4157-B5BA-3104BF3126FB}" type="pres">
      <dgm:prSet presAssocID="{B4D2E5E5-94F8-424F-A432-CC6AC48ADFE0}" presName="Name23" presStyleLbl="parChTrans1D4" presStyleIdx="0" presStyleCnt="2"/>
      <dgm:spPr/>
      <dgm:t>
        <a:bodyPr/>
        <a:lstStyle/>
        <a:p>
          <a:endParaRPr lang="en-US"/>
        </a:p>
      </dgm:t>
    </dgm:pt>
    <dgm:pt modelId="{FA4B383A-87C6-4D60-85FF-408051C60C81}" type="pres">
      <dgm:prSet presAssocID="{19C40684-E4FF-43C5-9636-193D568E8FC1}" presName="hierRoot4" presStyleCnt="0"/>
      <dgm:spPr/>
    </dgm:pt>
    <dgm:pt modelId="{D836A56E-E8F0-4EA6-BC03-EB5D54C7572C}" type="pres">
      <dgm:prSet presAssocID="{19C40684-E4FF-43C5-9636-193D568E8FC1}" presName="composite4" presStyleCnt="0"/>
      <dgm:spPr/>
    </dgm:pt>
    <dgm:pt modelId="{FFF413AC-2B2E-4836-BAA2-319B8E7A114A}" type="pres">
      <dgm:prSet presAssocID="{19C40684-E4FF-43C5-9636-193D568E8FC1}" presName="background4" presStyleLbl="asst2" presStyleIdx="1" presStyleCnt="2"/>
      <dgm:spPr>
        <a:solidFill>
          <a:srgbClr val="1220AA"/>
        </a:solidFill>
      </dgm:spPr>
    </dgm:pt>
    <dgm:pt modelId="{DD597E3C-330A-49C5-8115-CD045D11DA90}" type="pres">
      <dgm:prSet presAssocID="{19C40684-E4FF-43C5-9636-193D568E8FC1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F5A5-4D09-4197-B989-6E4DCAFA5969}" type="pres">
      <dgm:prSet presAssocID="{19C40684-E4FF-43C5-9636-193D568E8FC1}" presName="hierChild5" presStyleCnt="0"/>
      <dgm:spPr/>
    </dgm:pt>
    <dgm:pt modelId="{9294DA96-9146-4CCC-873B-5E720207B47D}" type="pres">
      <dgm:prSet presAssocID="{3BBCF7AE-EA9D-46CB-BD92-1B405C05709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EB38049-DAC6-4ACB-AB63-60E25116EB60}" type="pres">
      <dgm:prSet presAssocID="{A4610DFD-AA99-4817-9269-5D4DE6815AF1}" presName="hierRoot2" presStyleCnt="0"/>
      <dgm:spPr/>
    </dgm:pt>
    <dgm:pt modelId="{533C4405-2465-4764-A6D9-521B37542DF4}" type="pres">
      <dgm:prSet presAssocID="{A4610DFD-AA99-4817-9269-5D4DE6815AF1}" presName="composite2" presStyleCnt="0"/>
      <dgm:spPr/>
    </dgm:pt>
    <dgm:pt modelId="{A22F32FA-675B-4919-8E8A-C6B91E99586A}" type="pres">
      <dgm:prSet presAssocID="{A4610DFD-AA99-4817-9269-5D4DE6815AF1}" presName="background2" presStyleLbl="node2" presStyleIdx="1" presStyleCnt="2"/>
      <dgm:spPr>
        <a:solidFill>
          <a:srgbClr val="1220AA"/>
        </a:solidFill>
      </dgm:spPr>
    </dgm:pt>
    <dgm:pt modelId="{6813EF80-D712-441B-AA26-28DD41779B93}" type="pres">
      <dgm:prSet presAssocID="{A4610DFD-AA99-4817-9269-5D4DE6815A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C1889-3678-43C3-8D3D-AD97F98BCD18}" type="pres">
      <dgm:prSet presAssocID="{A4610DFD-AA99-4817-9269-5D4DE6815AF1}" presName="hierChild3" presStyleCnt="0"/>
      <dgm:spPr/>
    </dgm:pt>
    <dgm:pt modelId="{633F66AE-D389-4128-B074-FD275B2CE129}" type="pres">
      <dgm:prSet presAssocID="{6559642A-8A0C-4345-BF08-1BCFA87FC2D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247F5B7-6DD4-41D7-9FE7-E3A14290164C}" type="pres">
      <dgm:prSet presAssocID="{EBD3133E-9AAB-412A-934B-00FD1DCB2A7A}" presName="hierRoot3" presStyleCnt="0"/>
      <dgm:spPr/>
    </dgm:pt>
    <dgm:pt modelId="{E710E5F7-CFCF-47C7-8DF0-A6C94B896DE2}" type="pres">
      <dgm:prSet presAssocID="{EBD3133E-9AAB-412A-934B-00FD1DCB2A7A}" presName="composite3" presStyleCnt="0"/>
      <dgm:spPr/>
    </dgm:pt>
    <dgm:pt modelId="{CC12B8C3-F186-4FF6-883E-EC8631738927}" type="pres">
      <dgm:prSet presAssocID="{EBD3133E-9AAB-412A-934B-00FD1DCB2A7A}" presName="background3" presStyleLbl="node3" presStyleIdx="0" presStyleCnt="1"/>
      <dgm:spPr>
        <a:solidFill>
          <a:srgbClr val="1220AA"/>
        </a:solidFill>
      </dgm:spPr>
    </dgm:pt>
    <dgm:pt modelId="{73F65907-9A72-4E60-9B91-9AF73AC04B10}" type="pres">
      <dgm:prSet presAssocID="{EBD3133E-9AAB-412A-934B-00FD1DCB2A7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19EE66-D8BA-4BAF-AAA9-9C462C6E1A75}" type="pres">
      <dgm:prSet presAssocID="{EBD3133E-9AAB-412A-934B-00FD1DCB2A7A}" presName="hierChild4" presStyleCnt="0"/>
      <dgm:spPr/>
    </dgm:pt>
    <dgm:pt modelId="{5C47E972-E03C-4B17-BB5C-A3167BB67340}" type="pres">
      <dgm:prSet presAssocID="{57642F32-08C3-414C-B4EA-2FFB0F5A09F1}" presName="Name23" presStyleLbl="parChTrans1D4" presStyleIdx="1" presStyleCnt="2"/>
      <dgm:spPr/>
      <dgm:t>
        <a:bodyPr/>
        <a:lstStyle/>
        <a:p>
          <a:endParaRPr lang="en-US"/>
        </a:p>
      </dgm:t>
    </dgm:pt>
    <dgm:pt modelId="{2B178E8C-67DB-485B-87F5-04BD8B71AD19}" type="pres">
      <dgm:prSet presAssocID="{79472CF7-F8B9-40EA-A2D4-3D4DF6AD3CC4}" presName="hierRoot4" presStyleCnt="0"/>
      <dgm:spPr/>
    </dgm:pt>
    <dgm:pt modelId="{4AF9324D-D845-4A93-A745-9530AB52A828}" type="pres">
      <dgm:prSet presAssocID="{79472CF7-F8B9-40EA-A2D4-3D4DF6AD3CC4}" presName="composite4" presStyleCnt="0"/>
      <dgm:spPr/>
    </dgm:pt>
    <dgm:pt modelId="{80A6A377-83AC-4620-BDE9-A5B648102B0D}" type="pres">
      <dgm:prSet presAssocID="{79472CF7-F8B9-40EA-A2D4-3D4DF6AD3CC4}" presName="background4" presStyleLbl="node4" presStyleIdx="0" presStyleCnt="1"/>
      <dgm:spPr>
        <a:solidFill>
          <a:srgbClr val="1220AA"/>
        </a:solidFill>
      </dgm:spPr>
    </dgm:pt>
    <dgm:pt modelId="{518DBFCB-5A93-4C0B-9574-69FA315E16B1}" type="pres">
      <dgm:prSet presAssocID="{79472CF7-F8B9-40EA-A2D4-3D4DF6AD3CC4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A10EEA-0DA8-4110-BDB6-42C4FF409FFA}" type="pres">
      <dgm:prSet presAssocID="{79472CF7-F8B9-40EA-A2D4-3D4DF6AD3CC4}" presName="hierChild5" presStyleCnt="0"/>
      <dgm:spPr/>
    </dgm:pt>
  </dgm:ptLst>
  <dgm:cxnLst>
    <dgm:cxn modelId="{28279903-8C8F-40BB-9622-539987571341}" type="presOf" srcId="{EA456055-6E13-4E85-8711-FB7628C0C74E}" destId="{BE1D3146-CEE9-4448-BE15-BFEDB5F6C4F7}" srcOrd="0" destOrd="0" presId="urn:microsoft.com/office/officeart/2005/8/layout/hierarchy1"/>
    <dgm:cxn modelId="{5F16FF93-3AF9-4F25-9517-50D40C846206}" srcId="{EA456055-6E13-4E85-8711-FB7628C0C74E}" destId="{A4610DFD-AA99-4817-9269-5D4DE6815AF1}" srcOrd="1" destOrd="0" parTransId="{3BBCF7AE-EA9D-46CB-BD92-1B405C05709F}" sibTransId="{F8373647-77A6-4592-8466-32E213515EFD}"/>
    <dgm:cxn modelId="{F4AE28E2-C327-49C5-98B6-8A0B64957CBF}" srcId="{F1103FBD-B250-41F9-866D-74A0F0CDF751}" destId="{1E7D2620-9EFE-4829-AF10-26E87C41C115}" srcOrd="0" destOrd="0" parTransId="{95F00CC6-FD38-4B60-987C-365413B8CE41}" sibTransId="{8B333EA3-F948-4234-A722-F1CBCC2DEA8C}"/>
    <dgm:cxn modelId="{EA795E8C-F025-4397-9F35-58EE07F11F43}" type="presOf" srcId="{79472CF7-F8B9-40EA-A2D4-3D4DF6AD3CC4}" destId="{518DBFCB-5A93-4C0B-9574-69FA315E16B1}" srcOrd="0" destOrd="0" presId="urn:microsoft.com/office/officeart/2005/8/layout/hierarchy1"/>
    <dgm:cxn modelId="{A4E98E1F-86D9-46DB-9B39-BEDE176E005C}" type="presOf" srcId="{B4D2E5E5-94F8-424F-A432-CC6AC48ADFE0}" destId="{1EADA193-4862-4157-B5BA-3104BF3126FB}" srcOrd="0" destOrd="0" presId="urn:microsoft.com/office/officeart/2005/8/layout/hierarchy1"/>
    <dgm:cxn modelId="{F157D659-21D9-4165-9853-5FE99AB19F48}" type="presOf" srcId="{F9FDDE48-1B3F-4FE0-99DA-CC84A4A632C5}" destId="{959B37A8-B147-495E-9575-984A4BEDF395}" srcOrd="0" destOrd="0" presId="urn:microsoft.com/office/officeart/2005/8/layout/hierarchy1"/>
    <dgm:cxn modelId="{3E5AFF25-E5E4-4CE7-8103-D0A2DDECB2CA}" srcId="{A4610DFD-AA99-4817-9269-5D4DE6815AF1}" destId="{EBD3133E-9AAB-412A-934B-00FD1DCB2A7A}" srcOrd="0" destOrd="0" parTransId="{6559642A-8A0C-4345-BF08-1BCFA87FC2D5}" sibTransId="{E4112457-93B5-406F-819F-5F5409B6DEAC}"/>
    <dgm:cxn modelId="{F6DA3559-DAE1-4582-914B-5004DD628AAE}" type="presOf" srcId="{57642F32-08C3-414C-B4EA-2FFB0F5A09F1}" destId="{5C47E972-E03C-4B17-BB5C-A3167BB67340}" srcOrd="0" destOrd="0" presId="urn:microsoft.com/office/officeart/2005/8/layout/hierarchy1"/>
    <dgm:cxn modelId="{92512ED3-F8BC-403E-9108-617451D30D12}" type="presOf" srcId="{1E7D2620-9EFE-4829-AF10-26E87C41C115}" destId="{64AAE33B-8E93-4AC5-B1C4-E0E6F40F639F}" srcOrd="0" destOrd="0" presId="urn:microsoft.com/office/officeart/2005/8/layout/hierarchy1"/>
    <dgm:cxn modelId="{E22D170A-B7FB-4662-80AA-2597413E1CE7}" type="presOf" srcId="{3BBCF7AE-EA9D-46CB-BD92-1B405C05709F}" destId="{9294DA96-9146-4CCC-873B-5E720207B47D}" srcOrd="0" destOrd="0" presId="urn:microsoft.com/office/officeart/2005/8/layout/hierarchy1"/>
    <dgm:cxn modelId="{D2E724B0-0DBD-4898-AF30-37772543D9ED}" type="presOf" srcId="{F1103FBD-B250-41F9-866D-74A0F0CDF751}" destId="{43BBB58D-3780-430C-B85E-FB22DC016A38}" srcOrd="0" destOrd="0" presId="urn:microsoft.com/office/officeart/2005/8/layout/hierarchy1"/>
    <dgm:cxn modelId="{27D98E29-31DD-41C5-8123-9A8DE841522B}" srcId="{4B861EFA-6F4B-4BDF-96C8-C1F547526361}" destId="{EA456055-6E13-4E85-8711-FB7628C0C74E}" srcOrd="0" destOrd="0" parTransId="{7ACBD3C9-3DB6-4349-A341-8F046376119D}" sibTransId="{D0024BF1-C5F1-4DBB-85B5-F7B017F09687}"/>
    <dgm:cxn modelId="{77213EB3-BE51-49F6-8382-5DE18DADDE93}" type="presOf" srcId="{EBD3133E-9AAB-412A-934B-00FD1DCB2A7A}" destId="{73F65907-9A72-4E60-9B91-9AF73AC04B10}" srcOrd="0" destOrd="0" presId="urn:microsoft.com/office/officeart/2005/8/layout/hierarchy1"/>
    <dgm:cxn modelId="{123E3F10-E8F2-4E9C-8405-8AF249F6C603}" srcId="{EA456055-6E13-4E85-8711-FB7628C0C74E}" destId="{F1103FBD-B250-41F9-866D-74A0F0CDF751}" srcOrd="0" destOrd="0" parTransId="{F9FDDE48-1B3F-4FE0-99DA-CC84A4A632C5}" sibTransId="{E35CBF04-A40D-4AB8-B11F-BFB1D3275872}"/>
    <dgm:cxn modelId="{11517CA5-DED2-47AF-8D01-C2B175D088ED}" srcId="{1E7D2620-9EFE-4829-AF10-26E87C41C115}" destId="{19C40684-E4FF-43C5-9636-193D568E8FC1}" srcOrd="0" destOrd="0" parTransId="{B4D2E5E5-94F8-424F-A432-CC6AC48ADFE0}" sibTransId="{0DD30D01-8981-4CC8-9F03-129F016FF15B}"/>
    <dgm:cxn modelId="{F530A108-C342-4CD3-96D6-DFCA09335917}" type="presOf" srcId="{19C40684-E4FF-43C5-9636-193D568E8FC1}" destId="{DD597E3C-330A-49C5-8115-CD045D11DA90}" srcOrd="0" destOrd="0" presId="urn:microsoft.com/office/officeart/2005/8/layout/hierarchy1"/>
    <dgm:cxn modelId="{6D7C01D1-021A-4485-8563-7D9D69AE912C}" type="presOf" srcId="{95F00CC6-FD38-4B60-987C-365413B8CE41}" destId="{B22FD20B-E686-454B-857D-F2FF7485B697}" srcOrd="0" destOrd="0" presId="urn:microsoft.com/office/officeart/2005/8/layout/hierarchy1"/>
    <dgm:cxn modelId="{09B64C37-DCBF-48ED-B2AF-B81FC6108458}" type="presOf" srcId="{4B861EFA-6F4B-4BDF-96C8-C1F547526361}" destId="{6A5D0F06-262C-44B5-90C1-BC275A387AD3}" srcOrd="0" destOrd="0" presId="urn:microsoft.com/office/officeart/2005/8/layout/hierarchy1"/>
    <dgm:cxn modelId="{983A77E4-CD1D-4594-A1EC-98D18BE334AE}" srcId="{EBD3133E-9AAB-412A-934B-00FD1DCB2A7A}" destId="{79472CF7-F8B9-40EA-A2D4-3D4DF6AD3CC4}" srcOrd="0" destOrd="0" parTransId="{57642F32-08C3-414C-B4EA-2FFB0F5A09F1}" sibTransId="{DB8B287F-588D-4369-9717-EF3690712468}"/>
    <dgm:cxn modelId="{424C1786-3267-4A53-83F7-E7594A58532B}" type="presOf" srcId="{6559642A-8A0C-4345-BF08-1BCFA87FC2D5}" destId="{633F66AE-D389-4128-B074-FD275B2CE129}" srcOrd="0" destOrd="0" presId="urn:microsoft.com/office/officeart/2005/8/layout/hierarchy1"/>
    <dgm:cxn modelId="{3E441152-4A17-4EBB-871F-3CCF817A36B7}" type="presOf" srcId="{A4610DFD-AA99-4817-9269-5D4DE6815AF1}" destId="{6813EF80-D712-441B-AA26-28DD41779B93}" srcOrd="0" destOrd="0" presId="urn:microsoft.com/office/officeart/2005/8/layout/hierarchy1"/>
    <dgm:cxn modelId="{184C2BE1-16B4-4895-95F5-C29A8A760831}" type="presParOf" srcId="{6A5D0F06-262C-44B5-90C1-BC275A387AD3}" destId="{E1142A7A-F055-4448-8E4A-CE8E7E4AB242}" srcOrd="0" destOrd="0" presId="urn:microsoft.com/office/officeart/2005/8/layout/hierarchy1"/>
    <dgm:cxn modelId="{CD3C7E82-2C74-45B6-8911-BC9F04A45089}" type="presParOf" srcId="{E1142A7A-F055-4448-8E4A-CE8E7E4AB242}" destId="{2358A008-D18C-4644-84AB-DEB03C4A0705}" srcOrd="0" destOrd="0" presId="urn:microsoft.com/office/officeart/2005/8/layout/hierarchy1"/>
    <dgm:cxn modelId="{FD2B84CD-7DBD-4BA2-B472-CE71B984A628}" type="presParOf" srcId="{2358A008-D18C-4644-84AB-DEB03C4A0705}" destId="{838E795E-A4A0-45FE-8577-8DCAEDAFE75A}" srcOrd="0" destOrd="0" presId="urn:microsoft.com/office/officeart/2005/8/layout/hierarchy1"/>
    <dgm:cxn modelId="{0E91C9CF-0D00-4787-838C-BBB629B401B3}" type="presParOf" srcId="{2358A008-D18C-4644-84AB-DEB03C4A0705}" destId="{BE1D3146-CEE9-4448-BE15-BFEDB5F6C4F7}" srcOrd="1" destOrd="0" presId="urn:microsoft.com/office/officeart/2005/8/layout/hierarchy1"/>
    <dgm:cxn modelId="{4386F991-E989-459A-BCAE-15D7B2ED572D}" type="presParOf" srcId="{E1142A7A-F055-4448-8E4A-CE8E7E4AB242}" destId="{323644BE-BFAA-4BBA-9E35-43E6E7C95577}" srcOrd="1" destOrd="0" presId="urn:microsoft.com/office/officeart/2005/8/layout/hierarchy1"/>
    <dgm:cxn modelId="{DF8DD1B9-3D8E-487E-979D-A6B8B0DBC743}" type="presParOf" srcId="{323644BE-BFAA-4BBA-9E35-43E6E7C95577}" destId="{959B37A8-B147-495E-9575-984A4BEDF395}" srcOrd="0" destOrd="0" presId="urn:microsoft.com/office/officeart/2005/8/layout/hierarchy1"/>
    <dgm:cxn modelId="{7FA4E7E3-AFAE-4C9A-AD96-E1B97EB648F6}" type="presParOf" srcId="{323644BE-BFAA-4BBA-9E35-43E6E7C95577}" destId="{742FABC0-2913-44D2-86BE-0CD269FEFAEB}" srcOrd="1" destOrd="0" presId="urn:microsoft.com/office/officeart/2005/8/layout/hierarchy1"/>
    <dgm:cxn modelId="{90AD31BE-423A-43E0-B21F-4C29F897AFCB}" type="presParOf" srcId="{742FABC0-2913-44D2-86BE-0CD269FEFAEB}" destId="{3742CE79-3DF3-4A59-809F-0C4B6D5DC653}" srcOrd="0" destOrd="0" presId="urn:microsoft.com/office/officeart/2005/8/layout/hierarchy1"/>
    <dgm:cxn modelId="{97A22769-66C7-4CFF-9E02-574A7823F46D}" type="presParOf" srcId="{3742CE79-3DF3-4A59-809F-0C4B6D5DC653}" destId="{119222DF-FCE0-4D3F-BE41-E52E08146865}" srcOrd="0" destOrd="0" presId="urn:microsoft.com/office/officeart/2005/8/layout/hierarchy1"/>
    <dgm:cxn modelId="{D6BB2B02-0B5F-4580-80CC-56C28BA0D97C}" type="presParOf" srcId="{3742CE79-3DF3-4A59-809F-0C4B6D5DC653}" destId="{43BBB58D-3780-430C-B85E-FB22DC016A38}" srcOrd="1" destOrd="0" presId="urn:microsoft.com/office/officeart/2005/8/layout/hierarchy1"/>
    <dgm:cxn modelId="{5372B436-164D-48A6-9610-7F45E7693398}" type="presParOf" srcId="{742FABC0-2913-44D2-86BE-0CD269FEFAEB}" destId="{3C801949-F202-406B-980A-1737253C2418}" srcOrd="1" destOrd="0" presId="urn:microsoft.com/office/officeart/2005/8/layout/hierarchy1"/>
    <dgm:cxn modelId="{1212E8C1-9C1A-4567-B60C-CB3AF1FDCD76}" type="presParOf" srcId="{3C801949-F202-406B-980A-1737253C2418}" destId="{B22FD20B-E686-454B-857D-F2FF7485B697}" srcOrd="0" destOrd="0" presId="urn:microsoft.com/office/officeart/2005/8/layout/hierarchy1"/>
    <dgm:cxn modelId="{FD2A0E25-FB2A-4ED8-904C-64E5CAEFEAFA}" type="presParOf" srcId="{3C801949-F202-406B-980A-1737253C2418}" destId="{C204F25A-6EDB-43CE-A6C5-DB1163FF28BA}" srcOrd="1" destOrd="0" presId="urn:microsoft.com/office/officeart/2005/8/layout/hierarchy1"/>
    <dgm:cxn modelId="{512ED694-7108-42B2-9E09-4A4219A32466}" type="presParOf" srcId="{C204F25A-6EDB-43CE-A6C5-DB1163FF28BA}" destId="{C81088E3-0D97-450E-BCD8-75B2B89E4FA4}" srcOrd="0" destOrd="0" presId="urn:microsoft.com/office/officeart/2005/8/layout/hierarchy1"/>
    <dgm:cxn modelId="{9AECBC7B-C507-4800-BBFD-14E4AA265703}" type="presParOf" srcId="{C81088E3-0D97-450E-BCD8-75B2B89E4FA4}" destId="{736133E2-B35B-4458-99F4-1A04B5B37353}" srcOrd="0" destOrd="0" presId="urn:microsoft.com/office/officeart/2005/8/layout/hierarchy1"/>
    <dgm:cxn modelId="{CCDB4011-AE31-460E-BC96-643CC4DDAA2E}" type="presParOf" srcId="{C81088E3-0D97-450E-BCD8-75B2B89E4FA4}" destId="{64AAE33B-8E93-4AC5-B1C4-E0E6F40F639F}" srcOrd="1" destOrd="0" presId="urn:microsoft.com/office/officeart/2005/8/layout/hierarchy1"/>
    <dgm:cxn modelId="{83283297-9E90-4651-BA28-A01AAA48897B}" type="presParOf" srcId="{C204F25A-6EDB-43CE-A6C5-DB1163FF28BA}" destId="{E4B49928-F3A9-416C-9DC5-78736086D01C}" srcOrd="1" destOrd="0" presId="urn:microsoft.com/office/officeart/2005/8/layout/hierarchy1"/>
    <dgm:cxn modelId="{0BDFCCBB-5AC4-4523-A432-2FA86E63612F}" type="presParOf" srcId="{E4B49928-F3A9-416C-9DC5-78736086D01C}" destId="{1EADA193-4862-4157-B5BA-3104BF3126FB}" srcOrd="0" destOrd="0" presId="urn:microsoft.com/office/officeart/2005/8/layout/hierarchy1"/>
    <dgm:cxn modelId="{8332DC70-0A4C-4F77-8EBF-E695D2D5CCED}" type="presParOf" srcId="{E4B49928-F3A9-416C-9DC5-78736086D01C}" destId="{FA4B383A-87C6-4D60-85FF-408051C60C81}" srcOrd="1" destOrd="0" presId="urn:microsoft.com/office/officeart/2005/8/layout/hierarchy1"/>
    <dgm:cxn modelId="{3D2F9435-62E0-4AB0-818B-9CC8F3C05B96}" type="presParOf" srcId="{FA4B383A-87C6-4D60-85FF-408051C60C81}" destId="{D836A56E-E8F0-4EA6-BC03-EB5D54C7572C}" srcOrd="0" destOrd="0" presId="urn:microsoft.com/office/officeart/2005/8/layout/hierarchy1"/>
    <dgm:cxn modelId="{7F2293B3-A73D-4C61-BF8A-B25526163E63}" type="presParOf" srcId="{D836A56E-E8F0-4EA6-BC03-EB5D54C7572C}" destId="{FFF413AC-2B2E-4836-BAA2-319B8E7A114A}" srcOrd="0" destOrd="0" presId="urn:microsoft.com/office/officeart/2005/8/layout/hierarchy1"/>
    <dgm:cxn modelId="{E319C580-21D8-4A5F-8B22-8A5FBDE9F6D6}" type="presParOf" srcId="{D836A56E-E8F0-4EA6-BC03-EB5D54C7572C}" destId="{DD597E3C-330A-49C5-8115-CD045D11DA90}" srcOrd="1" destOrd="0" presId="urn:microsoft.com/office/officeart/2005/8/layout/hierarchy1"/>
    <dgm:cxn modelId="{A5B9708F-F0E0-4943-8932-D0C0BA553B56}" type="presParOf" srcId="{FA4B383A-87C6-4D60-85FF-408051C60C81}" destId="{83E8F5A5-4D09-4197-B989-6E4DCAFA5969}" srcOrd="1" destOrd="0" presId="urn:microsoft.com/office/officeart/2005/8/layout/hierarchy1"/>
    <dgm:cxn modelId="{C83D8228-F28F-4438-A504-7B70CD61DC2D}" type="presParOf" srcId="{323644BE-BFAA-4BBA-9E35-43E6E7C95577}" destId="{9294DA96-9146-4CCC-873B-5E720207B47D}" srcOrd="2" destOrd="0" presId="urn:microsoft.com/office/officeart/2005/8/layout/hierarchy1"/>
    <dgm:cxn modelId="{7E3629D5-0E88-4B99-9C48-6F48823AA179}" type="presParOf" srcId="{323644BE-BFAA-4BBA-9E35-43E6E7C95577}" destId="{CEB38049-DAC6-4ACB-AB63-60E25116EB60}" srcOrd="3" destOrd="0" presId="urn:microsoft.com/office/officeart/2005/8/layout/hierarchy1"/>
    <dgm:cxn modelId="{40C264CD-5BD9-4AC4-AF7A-EA4CEB2ED0DD}" type="presParOf" srcId="{CEB38049-DAC6-4ACB-AB63-60E25116EB60}" destId="{533C4405-2465-4764-A6D9-521B37542DF4}" srcOrd="0" destOrd="0" presId="urn:microsoft.com/office/officeart/2005/8/layout/hierarchy1"/>
    <dgm:cxn modelId="{0839ECB2-B68E-47D0-8230-93538BDD9D56}" type="presParOf" srcId="{533C4405-2465-4764-A6D9-521B37542DF4}" destId="{A22F32FA-675B-4919-8E8A-C6B91E99586A}" srcOrd="0" destOrd="0" presId="urn:microsoft.com/office/officeart/2005/8/layout/hierarchy1"/>
    <dgm:cxn modelId="{2170DAB5-6C82-4FF7-84ED-FE59CA901AD2}" type="presParOf" srcId="{533C4405-2465-4764-A6D9-521B37542DF4}" destId="{6813EF80-D712-441B-AA26-28DD41779B93}" srcOrd="1" destOrd="0" presId="urn:microsoft.com/office/officeart/2005/8/layout/hierarchy1"/>
    <dgm:cxn modelId="{AD745542-419F-4254-A5DA-D1B5A537D9B1}" type="presParOf" srcId="{CEB38049-DAC6-4ACB-AB63-60E25116EB60}" destId="{A2AC1889-3678-43C3-8D3D-AD97F98BCD18}" srcOrd="1" destOrd="0" presId="urn:microsoft.com/office/officeart/2005/8/layout/hierarchy1"/>
    <dgm:cxn modelId="{121D3DFE-ED5B-4F68-98F2-FA1E5AF1D834}" type="presParOf" srcId="{A2AC1889-3678-43C3-8D3D-AD97F98BCD18}" destId="{633F66AE-D389-4128-B074-FD275B2CE129}" srcOrd="0" destOrd="0" presId="urn:microsoft.com/office/officeart/2005/8/layout/hierarchy1"/>
    <dgm:cxn modelId="{4A57B73E-410D-4DDA-9375-6F766EE92509}" type="presParOf" srcId="{A2AC1889-3678-43C3-8D3D-AD97F98BCD18}" destId="{F247F5B7-6DD4-41D7-9FE7-E3A14290164C}" srcOrd="1" destOrd="0" presId="urn:microsoft.com/office/officeart/2005/8/layout/hierarchy1"/>
    <dgm:cxn modelId="{06A4E2C6-E382-4D9F-9C29-475864BFA3D5}" type="presParOf" srcId="{F247F5B7-6DD4-41D7-9FE7-E3A14290164C}" destId="{E710E5F7-CFCF-47C7-8DF0-A6C94B896DE2}" srcOrd="0" destOrd="0" presId="urn:microsoft.com/office/officeart/2005/8/layout/hierarchy1"/>
    <dgm:cxn modelId="{28746A14-4BFA-48F6-A276-A078CF7BD82A}" type="presParOf" srcId="{E710E5F7-CFCF-47C7-8DF0-A6C94B896DE2}" destId="{CC12B8C3-F186-4FF6-883E-EC8631738927}" srcOrd="0" destOrd="0" presId="urn:microsoft.com/office/officeart/2005/8/layout/hierarchy1"/>
    <dgm:cxn modelId="{4D2EDD26-AD71-43E8-89D2-0E2A9E5A2F51}" type="presParOf" srcId="{E710E5F7-CFCF-47C7-8DF0-A6C94B896DE2}" destId="{73F65907-9A72-4E60-9B91-9AF73AC04B10}" srcOrd="1" destOrd="0" presId="urn:microsoft.com/office/officeart/2005/8/layout/hierarchy1"/>
    <dgm:cxn modelId="{3A130C7C-17CC-4A93-B399-9726CDD5E0A5}" type="presParOf" srcId="{F247F5B7-6DD4-41D7-9FE7-E3A14290164C}" destId="{DD19EE66-D8BA-4BAF-AAA9-9C462C6E1A75}" srcOrd="1" destOrd="0" presId="urn:microsoft.com/office/officeart/2005/8/layout/hierarchy1"/>
    <dgm:cxn modelId="{C3B1CCE8-1F2A-4E49-BF2A-E6B8F83F1AC4}" type="presParOf" srcId="{DD19EE66-D8BA-4BAF-AAA9-9C462C6E1A75}" destId="{5C47E972-E03C-4B17-BB5C-A3167BB67340}" srcOrd="0" destOrd="0" presId="urn:microsoft.com/office/officeart/2005/8/layout/hierarchy1"/>
    <dgm:cxn modelId="{70E17602-960D-412D-BC5D-12508217E7E4}" type="presParOf" srcId="{DD19EE66-D8BA-4BAF-AAA9-9C462C6E1A75}" destId="{2B178E8C-67DB-485B-87F5-04BD8B71AD19}" srcOrd="1" destOrd="0" presId="urn:microsoft.com/office/officeart/2005/8/layout/hierarchy1"/>
    <dgm:cxn modelId="{122F3140-7164-421A-B469-DF5727E3F79D}" type="presParOf" srcId="{2B178E8C-67DB-485B-87F5-04BD8B71AD19}" destId="{4AF9324D-D845-4A93-A745-9530AB52A828}" srcOrd="0" destOrd="0" presId="urn:microsoft.com/office/officeart/2005/8/layout/hierarchy1"/>
    <dgm:cxn modelId="{21F71B6A-B5B3-43B5-B823-D34C726B52F9}" type="presParOf" srcId="{4AF9324D-D845-4A93-A745-9530AB52A828}" destId="{80A6A377-83AC-4620-BDE9-A5B648102B0D}" srcOrd="0" destOrd="0" presId="urn:microsoft.com/office/officeart/2005/8/layout/hierarchy1"/>
    <dgm:cxn modelId="{6AAB1FB6-9745-480B-89E3-9ABA5CABBFE5}" type="presParOf" srcId="{4AF9324D-D845-4A93-A745-9530AB52A828}" destId="{518DBFCB-5A93-4C0B-9574-69FA315E16B1}" srcOrd="1" destOrd="0" presId="urn:microsoft.com/office/officeart/2005/8/layout/hierarchy1"/>
    <dgm:cxn modelId="{0CD15CF4-FC47-4182-AF59-9DC13E65944B}" type="presParOf" srcId="{2B178E8C-67DB-485B-87F5-04BD8B71AD19}" destId="{63A10EEA-0DA8-4110-BDB6-42C4FF409F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7E972-E03C-4B17-BB5C-A3167BB67340}">
      <dsp:nvSpPr>
        <dsp:cNvPr id="0" name=""/>
        <dsp:cNvSpPr/>
      </dsp:nvSpPr>
      <dsp:spPr>
        <a:xfrm>
          <a:off x="6532157" y="4715946"/>
          <a:ext cx="91440" cy="551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4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F66AE-D389-4128-B074-FD275B2CE129}">
      <dsp:nvSpPr>
        <dsp:cNvPr id="0" name=""/>
        <dsp:cNvSpPr/>
      </dsp:nvSpPr>
      <dsp:spPr>
        <a:xfrm>
          <a:off x="6532157" y="2960493"/>
          <a:ext cx="91440" cy="551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4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4DA96-9146-4CCC-873B-5E720207B47D}">
      <dsp:nvSpPr>
        <dsp:cNvPr id="0" name=""/>
        <dsp:cNvSpPr/>
      </dsp:nvSpPr>
      <dsp:spPr>
        <a:xfrm>
          <a:off x="5419162" y="1205039"/>
          <a:ext cx="1158715" cy="55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92"/>
              </a:lnTo>
              <a:lnTo>
                <a:pt x="1158715" y="375792"/>
              </a:lnTo>
              <a:lnTo>
                <a:pt x="1158715" y="5514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DA193-4862-4157-B5BA-3104BF3126FB}">
      <dsp:nvSpPr>
        <dsp:cNvPr id="0" name=""/>
        <dsp:cNvSpPr/>
      </dsp:nvSpPr>
      <dsp:spPr>
        <a:xfrm>
          <a:off x="4214726" y="4715946"/>
          <a:ext cx="91440" cy="551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4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FD20B-E686-454B-857D-F2FF7485B697}">
      <dsp:nvSpPr>
        <dsp:cNvPr id="0" name=""/>
        <dsp:cNvSpPr/>
      </dsp:nvSpPr>
      <dsp:spPr>
        <a:xfrm>
          <a:off x="4214726" y="2960493"/>
          <a:ext cx="91440" cy="551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4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B37A8-B147-495E-9575-984A4BEDF395}">
      <dsp:nvSpPr>
        <dsp:cNvPr id="0" name=""/>
        <dsp:cNvSpPr/>
      </dsp:nvSpPr>
      <dsp:spPr>
        <a:xfrm>
          <a:off x="4260446" y="1205039"/>
          <a:ext cx="1158715" cy="551443"/>
        </a:xfrm>
        <a:custGeom>
          <a:avLst/>
          <a:gdLst/>
          <a:ahLst/>
          <a:cxnLst/>
          <a:rect l="0" t="0" r="0" b="0"/>
          <a:pathLst>
            <a:path>
              <a:moveTo>
                <a:pt x="1158715" y="0"/>
              </a:moveTo>
              <a:lnTo>
                <a:pt x="1158715" y="375792"/>
              </a:lnTo>
              <a:lnTo>
                <a:pt x="0" y="375792"/>
              </a:lnTo>
              <a:lnTo>
                <a:pt x="0" y="5514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E795E-A4A0-45FE-8577-8DCAEDAFE75A}">
      <dsp:nvSpPr>
        <dsp:cNvPr id="0" name=""/>
        <dsp:cNvSpPr/>
      </dsp:nvSpPr>
      <dsp:spPr>
        <a:xfrm>
          <a:off x="4471122" y="1028"/>
          <a:ext cx="1896079" cy="1204010"/>
        </a:xfrm>
        <a:prstGeom prst="roundRect">
          <a:avLst>
            <a:gd name="adj" fmla="val 10000"/>
          </a:avLst>
        </a:prstGeom>
        <a:solidFill>
          <a:srgbClr val="1220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D3146-CEE9-4448-BE15-BFEDB5F6C4F7}">
      <dsp:nvSpPr>
        <dsp:cNvPr id="0" name=""/>
        <dsp:cNvSpPr/>
      </dsp:nvSpPr>
      <dsp:spPr>
        <a:xfrm>
          <a:off x="4681797" y="201170"/>
          <a:ext cx="1896079" cy="120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Patient Encounters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2011-2016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n=1,127</a:t>
          </a:r>
          <a:endParaRPr lang="en-US" sz="1300" kern="1200" dirty="0"/>
        </a:p>
      </dsp:txBody>
      <dsp:txXfrm>
        <a:off x="4717061" y="236434"/>
        <a:ext cx="1825551" cy="1133482"/>
      </dsp:txXfrm>
    </dsp:sp>
    <dsp:sp modelId="{119222DF-FCE0-4D3F-BE41-E52E08146865}">
      <dsp:nvSpPr>
        <dsp:cNvPr id="0" name=""/>
        <dsp:cNvSpPr/>
      </dsp:nvSpPr>
      <dsp:spPr>
        <a:xfrm>
          <a:off x="3312407" y="1756482"/>
          <a:ext cx="1896079" cy="1204010"/>
        </a:xfrm>
        <a:prstGeom prst="roundRect">
          <a:avLst>
            <a:gd name="adj" fmla="val 10000"/>
          </a:avLst>
        </a:prstGeom>
        <a:solidFill>
          <a:srgbClr val="1220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BB58D-3780-430C-B85E-FB22DC016A38}">
      <dsp:nvSpPr>
        <dsp:cNvPr id="0" name=""/>
        <dsp:cNvSpPr/>
      </dsp:nvSpPr>
      <dsp:spPr>
        <a:xfrm>
          <a:off x="3523082" y="1956624"/>
          <a:ext cx="1896079" cy="120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Pre-intervention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2011-2013 (35 months)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n=593</a:t>
          </a:r>
          <a:endParaRPr lang="en-US" sz="1300" kern="1200" dirty="0"/>
        </a:p>
      </dsp:txBody>
      <dsp:txXfrm>
        <a:off x="3558346" y="1991888"/>
        <a:ext cx="1825551" cy="1133482"/>
      </dsp:txXfrm>
    </dsp:sp>
    <dsp:sp modelId="{736133E2-B35B-4458-99F4-1A04B5B37353}">
      <dsp:nvSpPr>
        <dsp:cNvPr id="0" name=""/>
        <dsp:cNvSpPr/>
      </dsp:nvSpPr>
      <dsp:spPr>
        <a:xfrm>
          <a:off x="3312407" y="3511936"/>
          <a:ext cx="1896079" cy="1204010"/>
        </a:xfrm>
        <a:prstGeom prst="roundRect">
          <a:avLst>
            <a:gd name="adj" fmla="val 10000"/>
          </a:avLst>
        </a:prstGeom>
        <a:solidFill>
          <a:srgbClr val="1220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AE33B-8E93-4AC5-B1C4-E0E6F40F639F}">
      <dsp:nvSpPr>
        <dsp:cNvPr id="0" name=""/>
        <dsp:cNvSpPr/>
      </dsp:nvSpPr>
      <dsp:spPr>
        <a:xfrm>
          <a:off x="3523082" y="3712077"/>
          <a:ext cx="1896079" cy="120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After excluding HD and without baseline </a:t>
          </a:r>
          <a:r>
            <a:rPr lang="en-US" sz="1300" kern="1200" dirty="0" err="1" smtClean="0"/>
            <a:t>SCr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n=442</a:t>
          </a:r>
          <a:endParaRPr lang="en-US" sz="1300" kern="1200" dirty="0"/>
        </a:p>
      </dsp:txBody>
      <dsp:txXfrm>
        <a:off x="3558346" y="3747341"/>
        <a:ext cx="1825551" cy="1133482"/>
      </dsp:txXfrm>
    </dsp:sp>
    <dsp:sp modelId="{FFF413AC-2B2E-4836-BAA2-319B8E7A114A}">
      <dsp:nvSpPr>
        <dsp:cNvPr id="0" name=""/>
        <dsp:cNvSpPr/>
      </dsp:nvSpPr>
      <dsp:spPr>
        <a:xfrm>
          <a:off x="3312407" y="5267389"/>
          <a:ext cx="1896079" cy="1204010"/>
        </a:xfrm>
        <a:prstGeom prst="roundRect">
          <a:avLst>
            <a:gd name="adj" fmla="val 10000"/>
          </a:avLst>
        </a:prstGeom>
        <a:solidFill>
          <a:srgbClr val="1220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97E3C-330A-49C5-8115-CD045D11DA90}">
      <dsp:nvSpPr>
        <dsp:cNvPr id="0" name=""/>
        <dsp:cNvSpPr/>
      </dsp:nvSpPr>
      <dsp:spPr>
        <a:xfrm>
          <a:off x="3523082" y="5467531"/>
          <a:ext cx="1896079" cy="120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Included remaining encounters with </a:t>
          </a:r>
          <a:r>
            <a:rPr lang="en-US" sz="1300" kern="1200" dirty="0" err="1" smtClean="0"/>
            <a:t>SCr</a:t>
          </a:r>
          <a:r>
            <a:rPr lang="en-US" sz="1300" kern="1200" dirty="0" smtClean="0"/>
            <a:t> </a:t>
          </a:r>
          <a:r>
            <a:rPr lang="en-US" sz="1300" kern="1200" dirty="0" smtClean="0">
              <a:latin typeface="Calibri"/>
            </a:rPr>
            <a:t>≥ 0.3 mg/</a:t>
          </a:r>
          <a:r>
            <a:rPr lang="en-US" sz="1300" kern="1200" dirty="0" err="1" smtClean="0">
              <a:latin typeface="Calibri"/>
            </a:rPr>
            <a:t>dL</a:t>
          </a:r>
          <a:r>
            <a:rPr lang="en-US" sz="1300" kern="1200" dirty="0" smtClean="0">
              <a:latin typeface="Calibri"/>
            </a:rPr>
            <a:t> increase within 48hr after 1</a:t>
          </a:r>
          <a:r>
            <a:rPr lang="en-US" sz="1300" kern="1200" baseline="30000" dirty="0" smtClean="0">
              <a:latin typeface="Calibri"/>
            </a:rPr>
            <a:t>st</a:t>
          </a:r>
          <a:r>
            <a:rPr lang="en-US" sz="1300" kern="1200" dirty="0" smtClean="0">
              <a:latin typeface="Calibri"/>
            </a:rPr>
            <a:t> </a:t>
          </a:r>
          <a:r>
            <a:rPr lang="en-US" sz="1300" kern="1200" dirty="0" err="1" smtClean="0">
              <a:latin typeface="Calibri"/>
            </a:rPr>
            <a:t>Vanc</a:t>
          </a:r>
          <a:r>
            <a:rPr lang="en-US" sz="1300" kern="1200" dirty="0" smtClean="0">
              <a:latin typeface="Calibri"/>
            </a:rPr>
            <a:t> dose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/>
            </a:rPr>
            <a:t>n=29</a:t>
          </a:r>
          <a:endParaRPr lang="en-US" sz="1300" kern="1200" dirty="0"/>
        </a:p>
      </dsp:txBody>
      <dsp:txXfrm>
        <a:off x="3558346" y="5502795"/>
        <a:ext cx="1825551" cy="1133482"/>
      </dsp:txXfrm>
    </dsp:sp>
    <dsp:sp modelId="{A22F32FA-675B-4919-8E8A-C6B91E99586A}">
      <dsp:nvSpPr>
        <dsp:cNvPr id="0" name=""/>
        <dsp:cNvSpPr/>
      </dsp:nvSpPr>
      <dsp:spPr>
        <a:xfrm>
          <a:off x="5629837" y="1756482"/>
          <a:ext cx="1896079" cy="1204010"/>
        </a:xfrm>
        <a:prstGeom prst="roundRect">
          <a:avLst>
            <a:gd name="adj" fmla="val 10000"/>
          </a:avLst>
        </a:prstGeom>
        <a:solidFill>
          <a:srgbClr val="1220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3EF80-D712-441B-AA26-28DD41779B93}">
      <dsp:nvSpPr>
        <dsp:cNvPr id="0" name=""/>
        <dsp:cNvSpPr/>
      </dsp:nvSpPr>
      <dsp:spPr>
        <a:xfrm>
          <a:off x="5840513" y="1956624"/>
          <a:ext cx="1896079" cy="120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Post-intervention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2013-2016 (34 months)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n=534</a:t>
          </a:r>
          <a:endParaRPr lang="en-US" sz="1300" kern="1200" dirty="0"/>
        </a:p>
      </dsp:txBody>
      <dsp:txXfrm>
        <a:off x="5875777" y="1991888"/>
        <a:ext cx="1825551" cy="1133482"/>
      </dsp:txXfrm>
    </dsp:sp>
    <dsp:sp modelId="{CC12B8C3-F186-4FF6-883E-EC8631738927}">
      <dsp:nvSpPr>
        <dsp:cNvPr id="0" name=""/>
        <dsp:cNvSpPr/>
      </dsp:nvSpPr>
      <dsp:spPr>
        <a:xfrm>
          <a:off x="5629837" y="3511936"/>
          <a:ext cx="1896079" cy="1204010"/>
        </a:xfrm>
        <a:prstGeom prst="roundRect">
          <a:avLst>
            <a:gd name="adj" fmla="val 10000"/>
          </a:avLst>
        </a:prstGeom>
        <a:solidFill>
          <a:srgbClr val="1220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65907-9A72-4E60-9B91-9AF73AC04B10}">
      <dsp:nvSpPr>
        <dsp:cNvPr id="0" name=""/>
        <dsp:cNvSpPr/>
      </dsp:nvSpPr>
      <dsp:spPr>
        <a:xfrm>
          <a:off x="5840513" y="3712077"/>
          <a:ext cx="1896079" cy="120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After excluding HD and without baseline </a:t>
          </a:r>
          <a:r>
            <a:rPr lang="en-US" sz="1300" kern="1200" dirty="0" err="1" smtClean="0"/>
            <a:t>SCr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n=466</a:t>
          </a:r>
          <a:endParaRPr lang="en-US" sz="1300" kern="1200" dirty="0"/>
        </a:p>
      </dsp:txBody>
      <dsp:txXfrm>
        <a:off x="5875777" y="3747341"/>
        <a:ext cx="1825551" cy="1133482"/>
      </dsp:txXfrm>
    </dsp:sp>
    <dsp:sp modelId="{80A6A377-83AC-4620-BDE9-A5B648102B0D}">
      <dsp:nvSpPr>
        <dsp:cNvPr id="0" name=""/>
        <dsp:cNvSpPr/>
      </dsp:nvSpPr>
      <dsp:spPr>
        <a:xfrm>
          <a:off x="5629837" y="5267389"/>
          <a:ext cx="1896079" cy="1204010"/>
        </a:xfrm>
        <a:prstGeom prst="roundRect">
          <a:avLst>
            <a:gd name="adj" fmla="val 10000"/>
          </a:avLst>
        </a:prstGeom>
        <a:solidFill>
          <a:srgbClr val="1220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DBFCB-5A93-4C0B-9574-69FA315E16B1}">
      <dsp:nvSpPr>
        <dsp:cNvPr id="0" name=""/>
        <dsp:cNvSpPr/>
      </dsp:nvSpPr>
      <dsp:spPr>
        <a:xfrm>
          <a:off x="5840513" y="5467531"/>
          <a:ext cx="1896079" cy="120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Included remaining encounters with </a:t>
          </a:r>
          <a:r>
            <a:rPr lang="en-US" sz="1300" kern="1200" dirty="0" err="1" smtClean="0"/>
            <a:t>SCr</a:t>
          </a:r>
          <a:r>
            <a:rPr lang="en-US" sz="1300" kern="1200" dirty="0" smtClean="0"/>
            <a:t> </a:t>
          </a:r>
          <a:r>
            <a:rPr lang="en-US" sz="1300" kern="1200" dirty="0" smtClean="0">
              <a:latin typeface="Calibri"/>
            </a:rPr>
            <a:t>≥ 0.3 mg/</a:t>
          </a:r>
          <a:r>
            <a:rPr lang="en-US" sz="1300" kern="1200" dirty="0" err="1" smtClean="0">
              <a:latin typeface="Calibri"/>
            </a:rPr>
            <a:t>dL</a:t>
          </a:r>
          <a:r>
            <a:rPr lang="en-US" sz="1300" kern="1200" dirty="0" smtClean="0">
              <a:latin typeface="Calibri"/>
            </a:rPr>
            <a:t> increase within 48hr after 1</a:t>
          </a:r>
          <a:r>
            <a:rPr lang="en-US" sz="1300" kern="1200" baseline="30000" dirty="0" smtClean="0">
              <a:latin typeface="Calibri"/>
            </a:rPr>
            <a:t>st</a:t>
          </a:r>
          <a:r>
            <a:rPr lang="en-US" sz="1300" kern="1200" dirty="0" smtClean="0">
              <a:latin typeface="Calibri"/>
            </a:rPr>
            <a:t> </a:t>
          </a:r>
          <a:r>
            <a:rPr lang="en-US" sz="1300" kern="1200" dirty="0" err="1" smtClean="0">
              <a:latin typeface="Calibri"/>
            </a:rPr>
            <a:t>Vanc</a:t>
          </a:r>
          <a:r>
            <a:rPr lang="en-US" sz="1300" kern="1200" dirty="0" smtClean="0">
              <a:latin typeface="Calibri"/>
            </a:rPr>
            <a:t> dose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/>
            </a:rPr>
            <a:t>n=27</a:t>
          </a:r>
          <a:endParaRPr lang="en-US" sz="1300" kern="1200" dirty="0"/>
        </a:p>
      </dsp:txBody>
      <dsp:txXfrm>
        <a:off x="5875777" y="5502795"/>
        <a:ext cx="1825551" cy="1133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0.21884</cdr:x>
      <cdr:y>0.68905</cdr:y>
    </cdr:from>
    <cdr:to>
      <cdr:x>0.3056</cdr:x>
      <cdr:y>0.77476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1345" y="3298640"/>
          <a:ext cx="504040" cy="410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/>
            <a:t>*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0.60926</cdr:x>
      <cdr:y>0.0169</cdr:y>
    </cdr:from>
    <cdr:to>
      <cdr:x>0.62932</cdr:x>
      <cdr:y>0.14622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6406705" y="73520"/>
          <a:ext cx="210943" cy="56271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0.63254</cdr:x>
      <cdr:y>0.00269</cdr:y>
    </cdr:from>
    <cdr:to>
      <cdr:x>0.89576</cdr:x>
      <cdr:y>0.16813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1559" y="11723"/>
          <a:ext cx="2767916" cy="7198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Interventions </a:t>
          </a:r>
          <a:r>
            <a:rPr lang="en-US" sz="2000" b="1" dirty="0" smtClean="0"/>
            <a:t>began end of 1st </a:t>
          </a:r>
          <a:r>
            <a:rPr lang="en-US" sz="2000" b="1" dirty="0" smtClean="0"/>
            <a:t>quarter 2016</a:t>
          </a:r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0.36516</cdr:x>
      <cdr:y>0.12971</cdr:y>
    </cdr:from>
    <cdr:to>
      <cdr:x>0.37779</cdr:x>
      <cdr:y>0.21655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3839824" y="564412"/>
          <a:ext cx="132917" cy="37787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0.06835</cdr:x>
      <cdr:y>0.12379</cdr:y>
    </cdr:from>
    <cdr:to>
      <cdr:x>0.36369</cdr:x>
      <cdr:y>0.21655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8724" y="538638"/>
          <a:ext cx="3105678" cy="40363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Intervention Began 12/2013 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9C3F6-4857-45CC-A62B-93264C9B9A7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E610-CE04-4D95-8C43-EB576BB36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5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BB35D-801C-405C-9C88-0413344A313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F76F-8A7F-4AB3-84A9-E364E28D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4BF-D7B6-478C-9E71-1CA80C8FEE5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07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8960-D9AB-4206-8B5A-9F42A2FEFF8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7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66FFCC"/>
                </a:solidFill>
              </a:rPr>
              <a:t>Among 386 patients during the intervention period, 232 (60%) received preferred β-lactam therapy following ASP/ID assessment during the intervention period while 154 (40%) were eligible for</a:t>
            </a:r>
            <a:r>
              <a:rPr lang="el-GR" sz="1800" dirty="0">
                <a:solidFill>
                  <a:srgbClr val="FFFF00"/>
                </a:solidFill>
                <a:latin typeface="MinionPro-Regular"/>
              </a:rPr>
              <a:t> β-</a:t>
            </a:r>
            <a:r>
              <a:rPr lang="en-US" sz="1800" dirty="0">
                <a:solidFill>
                  <a:srgbClr val="FFFF00"/>
                </a:solidFill>
                <a:latin typeface="MinionPro-Regular"/>
              </a:rPr>
              <a:t>lactam allergy skin testing</a:t>
            </a:r>
            <a:r>
              <a:rPr lang="en-US" sz="1800" dirty="0">
                <a:solidFill>
                  <a:srgbClr val="66FFCC"/>
                </a:solidFill>
              </a:rPr>
              <a:t> </a:t>
            </a:r>
            <a:r>
              <a:rPr lang="en-US" sz="1800" dirty="0">
                <a:solidFill>
                  <a:srgbClr val="FFFF99"/>
                </a:solidFill>
              </a:rPr>
              <a:t>(BLAST)</a:t>
            </a:r>
            <a:r>
              <a:rPr lang="en-US" sz="1800" dirty="0">
                <a:solidFill>
                  <a:srgbClr val="66FFCC"/>
                </a:solidFill>
              </a:rPr>
              <a:t>. Among these, 64 (42%) were excluded: 5 (8%) with history of severe non-</a:t>
            </a:r>
            <a:r>
              <a:rPr lang="en-US" sz="1800" dirty="0" err="1">
                <a:solidFill>
                  <a:srgbClr val="66FFCC"/>
                </a:solidFill>
              </a:rPr>
              <a:t>IgE</a:t>
            </a:r>
            <a:r>
              <a:rPr lang="en-US" sz="1800" dirty="0">
                <a:solidFill>
                  <a:srgbClr val="66FFCC"/>
                </a:solidFill>
              </a:rPr>
              <a:t>-mediated reactions, 14 (22%) with documented </a:t>
            </a:r>
            <a:r>
              <a:rPr lang="en-US" sz="1800" dirty="0" err="1">
                <a:solidFill>
                  <a:srgbClr val="66FFCC"/>
                </a:solidFill>
              </a:rPr>
              <a:t>IgE</a:t>
            </a:r>
            <a:r>
              <a:rPr lang="en-US" sz="1800" dirty="0">
                <a:solidFill>
                  <a:srgbClr val="66FFCC"/>
                </a:solidFill>
              </a:rPr>
              <a:t>-mediated reaction within the prior 3 months, 22 (34%) who were being discharged within 24 hours of assessment, 13 (20%) who refused to consent, and 10 (16%) whose nonpreferred therapy became the preferred treatment for management of their infection based on follow-up clinical or microbiologic information. The </a:t>
            </a:r>
            <a:r>
              <a:rPr lang="en-US" sz="1800" dirty="0">
                <a:solidFill>
                  <a:srgbClr val="FFFF99"/>
                </a:solidFill>
              </a:rPr>
              <a:t>remaining 90 </a:t>
            </a:r>
            <a:r>
              <a:rPr lang="en-US" sz="1800" dirty="0">
                <a:solidFill>
                  <a:srgbClr val="66FFCC"/>
                </a:solidFill>
              </a:rPr>
              <a:t>(58%) eligible patients underwent BLAST, of whom </a:t>
            </a:r>
            <a:r>
              <a:rPr lang="en-US" sz="1800" dirty="0">
                <a:solidFill>
                  <a:srgbClr val="FFFF99"/>
                </a:solidFill>
              </a:rPr>
              <a:t>85 (94%) were negative</a:t>
            </a:r>
            <a:r>
              <a:rPr lang="en-US" sz="1800" dirty="0">
                <a:solidFill>
                  <a:srgbClr val="66FFCC"/>
                </a:solidFill>
              </a:rPr>
              <a:t>, </a:t>
            </a:r>
            <a:r>
              <a:rPr lang="en-US" sz="1800" dirty="0">
                <a:solidFill>
                  <a:srgbClr val="FFFF99"/>
                </a:solidFill>
              </a:rPr>
              <a:t>4 (4%) were </a:t>
            </a:r>
            <a:r>
              <a:rPr lang="en-US" sz="1800" dirty="0" err="1">
                <a:solidFill>
                  <a:srgbClr val="FFFF99"/>
                </a:solidFill>
              </a:rPr>
              <a:t>nondiagnostic</a:t>
            </a:r>
            <a:r>
              <a:rPr lang="en-US" sz="1800" dirty="0">
                <a:solidFill>
                  <a:srgbClr val="FFFF99"/>
                </a:solidFill>
              </a:rPr>
              <a:t> </a:t>
            </a:r>
            <a:r>
              <a:rPr lang="en-US" sz="1800" dirty="0">
                <a:solidFill>
                  <a:srgbClr val="66FFCC"/>
                </a:solidFill>
              </a:rPr>
              <a:t>(histamine prick test negative), and </a:t>
            </a:r>
            <a:r>
              <a:rPr lang="en-US" sz="1800" dirty="0">
                <a:solidFill>
                  <a:srgbClr val="FFFF99"/>
                </a:solidFill>
              </a:rPr>
              <a:t>1</a:t>
            </a:r>
            <a:r>
              <a:rPr lang="en-US" sz="1800" dirty="0">
                <a:solidFill>
                  <a:srgbClr val="66FFCC"/>
                </a:solidFill>
              </a:rPr>
              <a:t> (1%) was positive. All 85 patients with negative BLAST tolerated the β-lactam challenge and 84 were switched to preferred β-lactam therapy, of whom 1 (1%) developed a non-severe rash 1 day later requiring discontinuation and 83 (99%) tolerated β-lactam course without any immediate complications.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4BF-D7B6-478C-9E71-1CA80C8FEE5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5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Generally, in a microbiology lab, a lot of the automated</a:t>
            </a:r>
            <a:r>
              <a:rPr lang="en-US" baseline="0" dirty="0" smtClean="0"/>
              <a:t> testing platforms include an ESBL screen.  If the ESBL screen is positive, there is confirmation testing that can be done via a double sided E-test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new CLSI/FDA breakpoints are used, then a confirmatory test does not need performed per CLSI. They also say that you can just report the MICs as is, without any manual adjustment or flipping of results.</a:t>
            </a:r>
          </a:p>
          <a:p>
            <a:r>
              <a:rPr lang="en-US" baseline="0" dirty="0" smtClean="0"/>
              <a:t>However, the full clinical impact of that recommendation has not been born out, as you may see shortly.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have been some groups</a:t>
            </a:r>
            <a:r>
              <a:rPr lang="en-US" baseline="0" dirty="0" smtClean="0"/>
              <a:t> that have looked at how these changes would look in practice.</a:t>
            </a:r>
          </a:p>
          <a:p>
            <a:r>
              <a:rPr lang="en-US" baseline="0" dirty="0" smtClean="0"/>
              <a:t>Between two difference studies, there were ranges that 20-53% of ESBL E coli would be in S/SDD range, and 30-60% of ESBL </a:t>
            </a:r>
            <a:r>
              <a:rPr lang="en-US" baseline="0" dirty="0" err="1" smtClean="0"/>
              <a:t>Kleb</a:t>
            </a:r>
            <a:r>
              <a:rPr lang="en-US" baseline="0" dirty="0" smtClean="0"/>
              <a:t> would be in S/SDD range.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That means you could that have C&amp;S reports that look like the one on the slide….. That now look like this. **Click**</a:t>
            </a:r>
          </a:p>
          <a:p>
            <a:r>
              <a:rPr lang="en-US" baseline="0" dirty="0" smtClean="0"/>
              <a:t>Gone would be any lab language talking about “This is an ESBL”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if this were in the blood of a kidney transplant patient, how many of you in this room would recommend a </a:t>
            </a:r>
            <a:r>
              <a:rPr lang="en-US" baseline="0" dirty="0" err="1" smtClean="0"/>
              <a:t>carbapenem</a:t>
            </a:r>
            <a:r>
              <a:rPr lang="en-US" baseline="0" dirty="0" smtClean="0"/>
              <a:t>? How many would recommend Cefepime? How many Ceftazidime? </a:t>
            </a:r>
            <a:r>
              <a:rPr lang="en-US" baseline="0" dirty="0" err="1" smtClean="0"/>
              <a:t>Zosyn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Okay. Lets see if I can change your minds on cefepime.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E825D-5E25-4652-BCA7-54D9A1046BC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in peritoneal fluid and urine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4BF-D7B6-478C-9E71-1CA80C8FEE5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3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4BF-D7B6-478C-9E71-1CA80C8FEE5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1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4BF-D7B6-478C-9E71-1CA80C8FEE5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2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Students are</a:t>
            </a:r>
            <a:r>
              <a:rPr lang="en-US" baseline="0" dirty="0"/>
              <a:t> taken on rounds on the floor and conduct the patient interviews under the supervision of a preceptor (4</a:t>
            </a:r>
            <a:r>
              <a:rPr lang="en-US" baseline="30000" dirty="0"/>
              <a:t>th</a:t>
            </a:r>
            <a:r>
              <a:rPr lang="en-US" baseline="0" dirty="0"/>
              <a:t> year only)</a:t>
            </a:r>
          </a:p>
          <a:p>
            <a:r>
              <a:rPr lang="en-US" baseline="0" dirty="0"/>
              <a:t>2. All patients are required to have a pre-op appointment prior to their surgery where the assessment is completed along with traditional pre-op recommendations</a:t>
            </a:r>
          </a:p>
          <a:p>
            <a:r>
              <a:rPr lang="en-US" baseline="0" dirty="0"/>
              <a:t>3. Data is queried through Sentri7, but other clinical intervention software exists and would probably support this kind of data search</a:t>
            </a:r>
          </a:p>
          <a:p>
            <a:r>
              <a:rPr lang="en-US" baseline="0" dirty="0"/>
              <a:t>4. Program started about a year 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C946E-C0D6-46B1-8ED2-72043D5CA53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Successes</a:t>
            </a:r>
          </a:p>
          <a:p>
            <a:pPr marL="228600" indent="-228600">
              <a:buAutoNum type="arabicPeriod"/>
            </a:pPr>
            <a:r>
              <a:rPr lang="en-US" dirty="0"/>
              <a:t>Removed allergy according to the algorithm as not a true allergy. Patients always</a:t>
            </a:r>
            <a:r>
              <a:rPr lang="en-US" baseline="0" dirty="0"/>
              <a:t> approve the removal of the allergy. #1 reason allergies are removed are because they are actually side effects (mostly GI upset). </a:t>
            </a:r>
          </a:p>
          <a:p>
            <a:pPr marL="228600" indent="-228600">
              <a:buAutoNum type="arabicPeriod"/>
            </a:pPr>
            <a:r>
              <a:rPr lang="en-US" baseline="0" dirty="0"/>
              <a:t>Biggest success is the reduction in fluoroquinolone use. Can not be 100% attributed to the penicillin allergy program; however, biggest contributor to the reduction is the penicillin allergy program. Percentage is based on drug spend.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Challenges</a:t>
            </a:r>
          </a:p>
          <a:p>
            <a:pPr marL="228600" indent="-228600">
              <a:buAutoNum type="arabicPeriod"/>
            </a:pPr>
            <a:r>
              <a:rPr lang="en-US" dirty="0"/>
              <a:t>Physicians</a:t>
            </a:r>
            <a:r>
              <a:rPr lang="en-US" baseline="0" dirty="0"/>
              <a:t> scan the patient allergies without looking into specific reactions which requires a few extra “clicks” into the chart.</a:t>
            </a:r>
          </a:p>
          <a:p>
            <a:pPr marL="228600" indent="-228600">
              <a:buAutoNum type="arabicPeriod"/>
            </a:pPr>
            <a:r>
              <a:rPr lang="en-US" baseline="0" dirty="0"/>
              <a:t>Time constraints for pre-op nurses and pharmacy labor during months without pharmacy students </a:t>
            </a:r>
          </a:p>
          <a:p>
            <a:pPr marL="228600" indent="-228600">
              <a:buAutoNum type="arabicPeriod"/>
            </a:pPr>
            <a:r>
              <a:rPr lang="en-US" baseline="0" dirty="0"/>
              <a:t>Sometimes difficult to for patient to remember specific reaction when can hinder the interview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C946E-C0D6-46B1-8ED2-72043D5CA53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2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Analysis of pooled data from 23 studies </a:t>
            </a:r>
            <a:r>
              <a:rPr lang="en-US" dirty="0"/>
              <a:t>(1963 – 1997) with approximately 2400 patients with a reported history of penicillin allergy</a:t>
            </a:r>
          </a:p>
          <a:p>
            <a:r>
              <a:rPr lang="en-US" dirty="0"/>
              <a:t>and about 39 000 patients with no such history showed that the risk of cross-reactivity was related to side chain configuration and correspondingly to cephalosporin generation.</a:t>
            </a:r>
          </a:p>
          <a:p>
            <a:r>
              <a:rPr lang="en-US" dirty="0"/>
              <a:t>In these 23 studies, about 2200 patients had the presence of penicillin allergy evaluated by skin testing. </a:t>
            </a:r>
            <a:r>
              <a:rPr lang="en-US" b="1" dirty="0"/>
              <a:t>The 1</a:t>
            </a:r>
            <a:r>
              <a:rPr lang="en-US" b="1" baseline="30000" dirty="0"/>
              <a:t>st</a:t>
            </a:r>
            <a:r>
              <a:rPr lang="en-US" b="1" dirty="0"/>
              <a:t> generation cephalosporins included in the evaluation generally</a:t>
            </a:r>
          </a:p>
          <a:p>
            <a:r>
              <a:rPr lang="en-US" b="1" dirty="0"/>
              <a:t>share a chemical side chain similar to penicillin or amoxicillin. </a:t>
            </a:r>
            <a:r>
              <a:rPr lang="en-US" dirty="0"/>
              <a:t>Analysis showed that the attributable risk of an allergic reaction to cephalosporins in penicillin allergic patients was increased by </a:t>
            </a:r>
            <a:r>
              <a:rPr lang="en-US" b="1" dirty="0"/>
              <a:t>about 0.5% </a:t>
            </a:r>
            <a:r>
              <a:rPr lang="en-US" dirty="0"/>
              <a:t>with the </a:t>
            </a:r>
            <a:r>
              <a:rPr lang="en-US" sz="17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1st-generation agents (P b 0.0001). In calculating attributable risk, the 3-fold increased risk of allergic reactions in penicillin-allergic patients to nonrelated drugs is taken into consideration (Smith et al., 1966). </a:t>
            </a:r>
            <a:r>
              <a:rPr lang="en-US" sz="17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Second- and 3rd-generation cephalosporins </a:t>
            </a:r>
            <a:r>
              <a:rPr lang="en-US" sz="17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generally have different side chains from penicillin and amoxicillin, and these agents </a:t>
            </a:r>
            <a:r>
              <a:rPr lang="en-US" sz="17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not associated with any increased risk of cross-reactivity with penicillin</a:t>
            </a:r>
            <a:r>
              <a:rPr lang="en-US" sz="17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cross-reactivity rates ranged from </a:t>
            </a:r>
            <a:r>
              <a:rPr lang="en-US" sz="17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0.8% to 0.2% </a:t>
            </a:r>
            <a:r>
              <a:rPr lang="en-US" sz="17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7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Pichichero</a:t>
            </a:r>
            <a:r>
              <a:rPr lang="en-US" sz="17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2005). There was also no increased risk of anaphylaxis to cephalosporins in penicillin-allergic patients (</a:t>
            </a:r>
            <a:r>
              <a:rPr lang="en-US" sz="17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Pichichero</a:t>
            </a:r>
            <a:r>
              <a:rPr lang="en-US" sz="17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4BF-D7B6-478C-9E71-1CA80C8FEE5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5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Cristina </a:t>
            </a:r>
            <a:r>
              <a:rPr lang="en-US" b="1" dirty="0" err="1"/>
              <a:t>Antunez</a:t>
            </a:r>
            <a:r>
              <a:rPr lang="en-US" b="1" dirty="0"/>
              <a:t>,   Spain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athe</a:t>
            </a:r>
            <a:r>
              <a:rPr lang="en-US" dirty="0"/>
              <a:t> Research Laboratory for Allergic Diseases and </a:t>
            </a:r>
            <a:r>
              <a:rPr lang="en-US" dirty="0" err="1"/>
              <a:t>bthe</a:t>
            </a:r>
            <a:r>
              <a:rPr lang="en-US" dirty="0"/>
              <a:t> Allergy Service,</a:t>
            </a:r>
          </a:p>
          <a:p>
            <a:pPr marL="0" indent="0">
              <a:buNone/>
            </a:pPr>
            <a:r>
              <a:rPr lang="en-US" dirty="0"/>
              <a:t>Carlos Haya Hospital; and the Organic Chemistry Department, Malaga</a:t>
            </a:r>
          </a:p>
          <a:p>
            <a:pPr marL="0" indent="0">
              <a:buNone/>
            </a:pPr>
            <a:r>
              <a:rPr lang="en-US" dirty="0"/>
              <a:t>University.</a:t>
            </a:r>
          </a:p>
          <a:p>
            <a:pPr marL="0" indent="0">
              <a:buNone/>
            </a:pPr>
            <a:r>
              <a:rPr lang="en-US" dirty="0"/>
              <a:t>Supported by </a:t>
            </a:r>
            <a:r>
              <a:rPr lang="en-US" dirty="0" err="1"/>
              <a:t>Fondo</a:t>
            </a:r>
            <a:r>
              <a:rPr lang="en-US" dirty="0"/>
              <a:t> </a:t>
            </a:r>
            <a:r>
              <a:rPr lang="en-US" dirty="0" err="1"/>
              <a:t>Investigacion</a:t>
            </a:r>
            <a:r>
              <a:rPr lang="en-US" dirty="0"/>
              <a:t> Sanitaria grants FIS PIO20666 and CIYIT</a:t>
            </a:r>
          </a:p>
          <a:p>
            <a:pPr marL="0" indent="0">
              <a:buNone/>
            </a:pPr>
            <a:r>
              <a:rPr lang="en-US" dirty="0"/>
              <a:t>BQU2001-3624.</a:t>
            </a:r>
          </a:p>
          <a:p>
            <a:pPr marL="0" indent="0">
              <a:buNone/>
            </a:pPr>
            <a:r>
              <a:rPr lang="en-US" dirty="0"/>
              <a:t>Received for publication June 3, 2005; revised October 7, 2005; accepted</a:t>
            </a:r>
          </a:p>
          <a:p>
            <a:pPr marL="0" indent="0">
              <a:buNone/>
            </a:pPr>
            <a:r>
              <a:rPr lang="en-US" dirty="0"/>
              <a:t>for publication October 28, 2005.</a:t>
            </a:r>
          </a:p>
          <a:p>
            <a:pPr marL="0" indent="0">
              <a:buNone/>
            </a:pPr>
            <a:r>
              <a:rPr lang="en-US" dirty="0"/>
              <a:t>Reprint requests: Maria Jose Torres Jaen, MD, PhD, Allergy Service, Hospital</a:t>
            </a:r>
          </a:p>
          <a:p>
            <a:pPr marL="0" indent="0">
              <a:buNone/>
            </a:pPr>
            <a:r>
              <a:rPr lang="en-US" dirty="0"/>
              <a:t>Civil, Plaza Hospital Civil s/n, 29009 Malaga, Spain. E-mail: </a:t>
            </a:r>
            <a:r>
              <a:rPr lang="en-US" dirty="0" err="1"/>
              <a:t>mariaj.torres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sspa@juntadeandalucia.es.</a:t>
            </a:r>
          </a:p>
          <a:p>
            <a:pPr marL="0" indent="0">
              <a:buNone/>
            </a:pPr>
            <a:r>
              <a:rPr lang="en-US" dirty="0"/>
              <a:t>0091-6749/$32.00</a:t>
            </a:r>
          </a:p>
          <a:p>
            <a:pPr marL="0" indent="0">
              <a:buNone/>
            </a:pPr>
            <a:r>
              <a:rPr lang="en-US" dirty="0"/>
              <a:t> 2006 American Academy of Allergy, Asthma and Immunology</a:t>
            </a:r>
          </a:p>
          <a:p>
            <a:pPr marL="0" indent="0">
              <a:buNone/>
            </a:pPr>
            <a:r>
              <a:rPr lang="en-US" dirty="0"/>
              <a:t>doi:10.1016/j.jaci.2005.10.032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4BF-D7B6-478C-9E71-1CA80C8FEE5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4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Based on the 7-position side chain structure similarity, allergic cross-reactivity might occur among these 3 drugs: cephaloridine (2nd-generation</a:t>
            </a:r>
          </a:p>
          <a:p>
            <a:r>
              <a:rPr lang="en-US" dirty="0"/>
              <a:t>cephalosporin), cephalothin (1st-generation cephalosporin), and penicillin. The same interpretation applies to subsequent 4 columns.</a:t>
            </a:r>
          </a:p>
          <a:p>
            <a:r>
              <a:rPr lang="en-US" dirty="0"/>
              <a:t>b To apply this table clinically, check the antibiotic for cross-reactivity possibilities based on both the 7-position and 3-position side chains. If either side</a:t>
            </a:r>
          </a:p>
          <a:p>
            <a:r>
              <a:rPr lang="en-US" dirty="0"/>
              <a:t>chain position is shared between antibiotics to avoid a possible cross-allergy reaction to be considered, such use would not be recommended. If neither of the</a:t>
            </a:r>
          </a:p>
          <a:p>
            <a:r>
              <a:rPr lang="en-US" dirty="0"/>
              <a:t>side chains shares structured similarity between antibiotics, then cross-reactivity is highly unlikely and such antibiotics can be recommended without</a:t>
            </a:r>
          </a:p>
          <a:p>
            <a:r>
              <a:rPr lang="en-US" dirty="0"/>
              <a:t>anticipated increased risk of a cross-allergy reaction.</a:t>
            </a:r>
          </a:p>
          <a:p>
            <a:r>
              <a:rPr lang="en-US" dirty="0"/>
              <a:t>c Based on the 7-position side chain structure uniqueness, allergic cross-reactivity would be highly unlikely for all of these cephalosporins with each other</a:t>
            </a:r>
          </a:p>
          <a:p>
            <a:r>
              <a:rPr lang="en-US" dirty="0"/>
              <a:t>and with all other cephalosporins as well as </a:t>
            </a:r>
            <a:r>
              <a:rPr lang="en-US" dirty="0" err="1"/>
              <a:t>penicillins</a:t>
            </a:r>
            <a:r>
              <a:rPr lang="en-US" dirty="0"/>
              <a:t>.</a:t>
            </a:r>
          </a:p>
          <a:p>
            <a:r>
              <a:rPr lang="en-US" dirty="0"/>
              <a:t>d Based on the 3-position side chain structure similarity, allergic cross-reactivity might occur between these 2 drugs: cefadroxil (1st-generation</a:t>
            </a:r>
          </a:p>
          <a:p>
            <a:r>
              <a:rPr lang="en-US" dirty="0"/>
              <a:t>cephalosporin) and cephalexin (1st-generation cephalosporin). The same interpretation applies to the subsequent 6 columns.</a:t>
            </a:r>
          </a:p>
          <a:p>
            <a:r>
              <a:rPr lang="en-US" dirty="0"/>
              <a:t>e Based on the 3-position side chain structure uniqueness, allergic cross-reactivity would be highly unlikely for all these cephalosporins with each other and</a:t>
            </a:r>
          </a:p>
          <a:p>
            <a:r>
              <a:rPr lang="en-US" dirty="0"/>
              <a:t>with all other cephalosporins as well as </a:t>
            </a:r>
            <a:r>
              <a:rPr lang="en-US" dirty="0" err="1"/>
              <a:t>penicillins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4BF-D7B6-478C-9E71-1CA80C8FEE5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41" y="202174"/>
            <a:ext cx="2189001" cy="14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2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3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5" y="1920875"/>
            <a:ext cx="8676216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1" y="1920875"/>
            <a:ext cx="8676218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73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41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0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7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72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1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7" y="330200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5" y="330200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1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4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1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BA759-62A1-4426-BA67-18A17EC5ECD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E439-AF6F-4E42-96A3-A7AC5A1A60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41" y="202174"/>
            <a:ext cx="2189001" cy="14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fld id="{A6EA7AD4-BC75-4980-B251-717E3F50F73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88473"/>
              <a:t>10/5/2018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fld id="{C7035319-9746-4013-8133-53560418E1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88473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36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1088473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78" indent="-40817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385" indent="-340148" algn="l" defTabSz="1088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59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829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9065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Ie3oiT39s4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barry.napier@v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KTLusardi@uams.edu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mcrader@sbrmc.org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97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Building on your AMS Foundation…Allergies, Micro, and </a:t>
            </a:r>
            <a:r>
              <a:rPr lang="en-US" b="1" dirty="0" err="1" smtClean="0"/>
              <a:t>Antibiograms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898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AAHP Fall Seminar 2018</a:t>
            </a:r>
          </a:p>
          <a:p>
            <a:r>
              <a:rPr lang="en-US" dirty="0" smtClean="0"/>
              <a:t>Barry Napier, </a:t>
            </a:r>
            <a:r>
              <a:rPr lang="en-US" dirty="0" err="1" smtClean="0"/>
              <a:t>PharmD</a:t>
            </a:r>
            <a:r>
              <a:rPr lang="en-US" dirty="0" smtClean="0"/>
              <a:t>, RN, EMT-P</a:t>
            </a:r>
          </a:p>
          <a:p>
            <a:r>
              <a:rPr lang="en-US" dirty="0" smtClean="0"/>
              <a:t>Katherine Lusardi, </a:t>
            </a:r>
            <a:r>
              <a:rPr lang="en-US" dirty="0" err="1" smtClean="0"/>
              <a:t>PharmD</a:t>
            </a:r>
            <a:r>
              <a:rPr lang="en-US" dirty="0" smtClean="0"/>
              <a:t>, BCPS-AQ ID</a:t>
            </a:r>
          </a:p>
          <a:p>
            <a:r>
              <a:rPr lang="en-US" dirty="0" smtClean="0"/>
              <a:t>Marsha Crader, </a:t>
            </a:r>
            <a:r>
              <a:rPr lang="en-US" dirty="0" err="1" smtClean="0"/>
              <a:t>PharmD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87932-2DEB-47C3-8783-914E3427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8" y="127000"/>
            <a:ext cx="11264900" cy="80486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D9FFFF"/>
                </a:solidFill>
              </a:rPr>
              <a:t>Information to be Obtained When Taking a History of Antibiotic Allergy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229668-3C58-486C-BBC1-CE4A6E08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8" y="1143000"/>
            <a:ext cx="11557000" cy="51435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Concerns regarding the reaction include the following: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Timing of the reaction in relation to drug administration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Symptoms and evolution of the reaction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Description of cutaneous symptoms (e.g., maculopapular, urticarial, bullous)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Involvement of mucosal surfaces or internal organs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Treatment administered, response, and duration of reaction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History of prior exposure to the implicated agent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Other medications ingested at the time of the reaction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Was the medication or similar medications taken (and tolerated) thereafter?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Are there potential confounders (e.g., underlying viral or bacterial infections)?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History of other drug reactions and allergies (many patients with multiple drug intolerance syndrome do not have true drug allergies)</a:t>
            </a:r>
          </a:p>
          <a:p>
            <a:pPr marL="244730" indent="-244730">
              <a:buNone/>
            </a:pPr>
            <a:r>
              <a:rPr lang="en-US" sz="3000" dirty="0">
                <a:solidFill>
                  <a:schemeClr val="bg1"/>
                </a:solidFill>
              </a:rPr>
              <a:t>• Has the patient experienced recurrent, similar reactions without known exposures (e.g., chronic urticaria)?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478674EA-69D9-4CC0-B83F-5EC409689C42}"/>
              </a:ext>
            </a:extLst>
          </p:cNvPr>
          <p:cNvSpPr txBox="1">
            <a:spLocks/>
          </p:cNvSpPr>
          <p:nvPr/>
        </p:nvSpPr>
        <p:spPr>
          <a:xfrm>
            <a:off x="5715000" y="6350000"/>
            <a:ext cx="5715000" cy="44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108852" tIns="54426" rIns="108852" bIns="54426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dirty="0">
                <a:solidFill>
                  <a:prstClr val="black"/>
                </a:solidFill>
              </a:rPr>
              <a:t>Pharmacy and Therapeutics, August 2018 Vol 3 No 8 (480-484)</a:t>
            </a:r>
          </a:p>
        </p:txBody>
      </p:sp>
    </p:spTree>
    <p:extLst>
      <p:ext uri="{BB962C8B-B14F-4D97-AF65-F5344CB8AC3E}">
        <p14:creationId xmlns:p14="http://schemas.microsoft.com/office/powerpoint/2010/main" val="31215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6FEC9-3FBE-4EFE-99E4-59FD76D2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0" y="6096000"/>
            <a:ext cx="5715000" cy="44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7" dirty="0">
                <a:solidFill>
                  <a:schemeClr val="bg1"/>
                </a:solidFill>
              </a:rPr>
              <a:t>Pharmacy and Therapeutics, August 2018 Vol 3 No 8 (480-484)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AC05AE-18B0-4431-A9E2-A4FEBC777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51" t="11100" r="24033" b="13974"/>
          <a:stretch/>
        </p:blipFill>
        <p:spPr>
          <a:xfrm>
            <a:off x="190500" y="167857"/>
            <a:ext cx="5888010" cy="6372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F5C0CC-93D3-4D10-BEBB-C76EDEE64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82" t="27778" r="23958" b="25926"/>
          <a:stretch/>
        </p:blipFill>
        <p:spPr>
          <a:xfrm>
            <a:off x="6173108" y="1016000"/>
            <a:ext cx="555302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C2E97B-F201-4822-9856-8E0C1350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B90068-DAD7-4E98-A633-406FFA54C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F2B9DB-03F3-4870-8CA6-7926870DA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1" t="19445" r="9491" b="12962"/>
          <a:stretch/>
        </p:blipFill>
        <p:spPr>
          <a:xfrm>
            <a:off x="609600" y="127000"/>
            <a:ext cx="9677400" cy="59868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DD5F930-C17F-4804-A070-BA6C3092BE5C}"/>
              </a:ext>
            </a:extLst>
          </p:cNvPr>
          <p:cNvSpPr txBox="1">
            <a:spLocks/>
          </p:cNvSpPr>
          <p:nvPr/>
        </p:nvSpPr>
        <p:spPr>
          <a:xfrm>
            <a:off x="5715000" y="6350000"/>
            <a:ext cx="5715000" cy="444500"/>
          </a:xfrm>
          <a:prstGeom prst="rect">
            <a:avLst/>
          </a:prstGeom>
        </p:spPr>
        <p:txBody>
          <a:bodyPr vert="horz" lIns="108852" tIns="54426" rIns="108852" bIns="54426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dirty="0">
                <a:solidFill>
                  <a:prstClr val="black"/>
                </a:solidFill>
              </a:rPr>
              <a:t>Pharmacy and Therapeutics, August 2018 Vol 3 No 8 (480-484)</a:t>
            </a:r>
          </a:p>
        </p:txBody>
      </p:sp>
    </p:spTree>
    <p:extLst>
      <p:ext uri="{BB962C8B-B14F-4D97-AF65-F5344CB8AC3E}">
        <p14:creationId xmlns:p14="http://schemas.microsoft.com/office/powerpoint/2010/main" val="23591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4862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Penicillin Allergy Clarification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850703"/>
            <a:ext cx="10858500" cy="4318000"/>
          </a:xfrm>
          <a:solidFill>
            <a:schemeClr val="tx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67" dirty="0"/>
              <a:t>Student-led project for admitted patients</a:t>
            </a:r>
          </a:p>
          <a:p>
            <a:pPr lvl="1"/>
            <a:r>
              <a:rPr lang="en-US" sz="2667" dirty="0"/>
              <a:t>Assessment completed for all patients with a documented penicillin allergy on an antibiotic</a:t>
            </a:r>
          </a:p>
          <a:p>
            <a:r>
              <a:rPr lang="en-US" sz="2667" dirty="0"/>
              <a:t>Nurse completes assessment for all pre-op patients during pre-op appointment </a:t>
            </a:r>
          </a:p>
          <a:p>
            <a:r>
              <a:rPr lang="en-US" sz="2667" dirty="0"/>
              <a:t>Patients provided an education sheet after all interviews </a:t>
            </a:r>
          </a:p>
          <a:p>
            <a:r>
              <a:rPr lang="en-US" sz="2667" dirty="0"/>
              <a:t>Results uploaded onto EHR</a:t>
            </a:r>
          </a:p>
          <a:p>
            <a:r>
              <a:rPr lang="en-US" sz="2667" dirty="0"/>
              <a:t>Procedure approved through CNO council and Antimicrobial Stewardship Committee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F17FD6-9BAB-42F9-89DF-5DEA4226987C}"/>
              </a:ext>
            </a:extLst>
          </p:cNvPr>
          <p:cNvSpPr txBox="1"/>
          <p:nvPr/>
        </p:nvSpPr>
        <p:spPr>
          <a:xfrm>
            <a:off x="952500" y="5910385"/>
            <a:ext cx="95885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73"/>
            <a:r>
              <a:rPr lang="en-US" sz="1667" dirty="0">
                <a:solidFill>
                  <a:prstClr val="black"/>
                </a:solidFill>
              </a:rPr>
              <a:t>Brooke A. Johnson, PharmD | Antimicrobial Stewardship Pharmacist | Northwest Health | 609 W. Maple Ave. Suite 405 | Springdale, AR 72764 | Phone 479-757-4587 | BJohnson@nw-health.com</a:t>
            </a:r>
          </a:p>
        </p:txBody>
      </p:sp>
    </p:spTree>
    <p:extLst>
      <p:ext uri="{BB962C8B-B14F-4D97-AF65-F5344CB8AC3E}">
        <p14:creationId xmlns:p14="http://schemas.microsoft.com/office/powerpoint/2010/main" val="6141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dirty="0"/>
              <a:t>Post- Implementation Review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Successes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667125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~35% of patients able to have penicillin allergy removed from chart </a:t>
            </a:r>
          </a:p>
          <a:p>
            <a:r>
              <a:rPr lang="en-US" dirty="0">
                <a:solidFill>
                  <a:schemeClr val="bg1"/>
                </a:solidFill>
              </a:rPr>
              <a:t>417 patients counseled since program implementation</a:t>
            </a:r>
          </a:p>
          <a:p>
            <a:r>
              <a:rPr lang="en-US" dirty="0">
                <a:solidFill>
                  <a:schemeClr val="bg1"/>
                </a:solidFill>
              </a:rPr>
              <a:t>50% reduction in fluoroquinolone use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67125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Educating physicians to review allergy details prior to prescribing antibiotics</a:t>
            </a:r>
          </a:p>
          <a:p>
            <a:r>
              <a:rPr lang="en-US" dirty="0">
                <a:solidFill>
                  <a:schemeClr val="bg1"/>
                </a:solidFill>
              </a:rPr>
              <a:t>Building nursing support on the front end</a:t>
            </a:r>
          </a:p>
          <a:p>
            <a:r>
              <a:rPr lang="en-US" dirty="0">
                <a:solidFill>
                  <a:schemeClr val="bg1"/>
                </a:solidFill>
              </a:rPr>
              <a:t>Time constraints</a:t>
            </a:r>
          </a:p>
          <a:p>
            <a:r>
              <a:rPr lang="en-US" dirty="0">
                <a:solidFill>
                  <a:schemeClr val="bg1"/>
                </a:solidFill>
              </a:rPr>
              <a:t>Patient memory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91413A-51AB-4BFB-9AF6-DD6DB4A3315D}"/>
              </a:ext>
            </a:extLst>
          </p:cNvPr>
          <p:cNvSpPr txBox="1"/>
          <p:nvPr/>
        </p:nvSpPr>
        <p:spPr>
          <a:xfrm>
            <a:off x="609601" y="5990382"/>
            <a:ext cx="11201399" cy="6054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1088473"/>
            <a:r>
              <a:rPr lang="en-US" sz="1667" dirty="0">
                <a:solidFill>
                  <a:prstClr val="black"/>
                </a:solidFill>
              </a:rPr>
              <a:t>Brooke A. Johnson, PharmD | Antimicrobial Stewardship Pharmacist | Northwest Health | 609 W. Maple Ave. Suite 405 | Springdale, AR 72764 | Phone 479-757-4587 | BJohnson@nw-health.com</a:t>
            </a:r>
          </a:p>
        </p:txBody>
      </p:sp>
    </p:spTree>
    <p:extLst>
      <p:ext uri="{BB962C8B-B14F-4D97-AF65-F5344CB8AC3E}">
        <p14:creationId xmlns:p14="http://schemas.microsoft.com/office/powerpoint/2010/main" val="14997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386" y="190500"/>
            <a:ext cx="10972800" cy="614362"/>
          </a:xfrm>
          <a:solidFill>
            <a:schemeClr val="tx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99"/>
                </a:solidFill>
              </a:rPr>
              <a:t>Cross-reactivity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4865688"/>
            <a:ext cx="11493500" cy="1420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>
                <a:solidFill>
                  <a:schemeClr val="bg1"/>
                </a:solidFill>
              </a:rPr>
              <a:t>“Although the shared b-lactam ring of </a:t>
            </a:r>
            <a:r>
              <a:rPr lang="en-US" sz="2200" i="1" dirty="0" err="1">
                <a:solidFill>
                  <a:schemeClr val="bg1"/>
                </a:solidFill>
              </a:rPr>
              <a:t>penicillins</a:t>
            </a:r>
            <a:r>
              <a:rPr lang="en-US" sz="2200" i="1" dirty="0">
                <a:solidFill>
                  <a:schemeClr val="bg1"/>
                </a:solidFill>
              </a:rPr>
              <a:t> and cephalosporins is not predictive of cross-reactivity, a considerable body of evidence has established that cross reactivity between different cephalosporins and between cephalosporins and </a:t>
            </a:r>
            <a:r>
              <a:rPr lang="en-US" sz="2200" i="1" dirty="0" err="1">
                <a:solidFill>
                  <a:schemeClr val="bg1"/>
                </a:solidFill>
              </a:rPr>
              <a:t>penicillins</a:t>
            </a:r>
            <a:r>
              <a:rPr lang="en-US" sz="2200" i="1" dirty="0">
                <a:solidFill>
                  <a:schemeClr val="bg1"/>
                </a:solidFill>
              </a:rPr>
              <a:t> is dependent on the side chain structure of these agents.”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219" t="14805" r="22031" b="41816"/>
          <a:stretch/>
        </p:blipFill>
        <p:spPr>
          <a:xfrm>
            <a:off x="774732" y="820509"/>
            <a:ext cx="10344248" cy="40794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82CCE7-2735-4820-A6EB-3610CCCB1A43}"/>
              </a:ext>
            </a:extLst>
          </p:cNvPr>
          <p:cNvSpPr txBox="1"/>
          <p:nvPr/>
        </p:nvSpPr>
        <p:spPr>
          <a:xfrm>
            <a:off x="311312" y="6286500"/>
            <a:ext cx="1129629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473"/>
            <a:r>
              <a:rPr lang="en-US" sz="1667" dirty="0" err="1">
                <a:solidFill>
                  <a:prstClr val="black"/>
                </a:solidFill>
              </a:rPr>
              <a:t>Pichichero</a:t>
            </a:r>
            <a:r>
              <a:rPr lang="en-US" sz="1667" dirty="0">
                <a:solidFill>
                  <a:prstClr val="black"/>
                </a:solidFill>
              </a:rPr>
              <a:t> ME “Use of selected cephalosporins in penicillin-allergic patients: a paradigm shift.” </a:t>
            </a:r>
            <a:r>
              <a:rPr lang="en-US" sz="1667" i="1" dirty="0">
                <a:solidFill>
                  <a:prstClr val="black"/>
                </a:solidFill>
              </a:rPr>
              <a:t>Science Direct</a:t>
            </a:r>
            <a:r>
              <a:rPr lang="en-US" sz="1667" dirty="0">
                <a:solidFill>
                  <a:prstClr val="black"/>
                </a:solidFill>
              </a:rPr>
              <a:t> 57 (2007) 13S-18S</a:t>
            </a:r>
            <a:r>
              <a:rPr lang="en-US" sz="1667" dirty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4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626982" cy="6477000"/>
          </a:xfrm>
          <a:ln>
            <a:solidFill>
              <a:schemeClr val="bg1"/>
            </a:solidFill>
          </a:ln>
        </p:spPr>
      </p:pic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6DDD2A3F-BE60-4F8E-9487-0834024E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4" t="28290" r="35100" b="32605"/>
          <a:stretch/>
        </p:blipFill>
        <p:spPr>
          <a:xfrm>
            <a:off x="9109832" y="190500"/>
            <a:ext cx="2701168" cy="248931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90A6450F-7694-4E60-AEBE-2F0717782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8" t="5108" b="14299"/>
          <a:stretch/>
        </p:blipFill>
        <p:spPr>
          <a:xfrm>
            <a:off x="9257827" y="2763950"/>
            <a:ext cx="2405178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10094176" cy="6667500"/>
          </a:xfrm>
        </p:spPr>
      </p:pic>
    </p:spTree>
    <p:extLst>
      <p:ext uri="{BB962C8B-B14F-4D97-AF65-F5344CB8AC3E}">
        <p14:creationId xmlns:p14="http://schemas.microsoft.com/office/powerpoint/2010/main" val="1232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6159500"/>
            <a:ext cx="11480800" cy="58896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33" dirty="0" err="1">
                <a:solidFill>
                  <a:schemeClr val="bg1"/>
                </a:solidFill>
              </a:rPr>
              <a:t>Antunez</a:t>
            </a:r>
            <a:r>
              <a:rPr lang="en-US" sz="1333" dirty="0">
                <a:solidFill>
                  <a:schemeClr val="bg1"/>
                </a:solidFill>
              </a:rPr>
              <a:t> C.  “Immediate-Allergic Reactions to </a:t>
            </a:r>
            <a:r>
              <a:rPr lang="en-US" sz="1333" dirty="0" err="1">
                <a:solidFill>
                  <a:schemeClr val="bg1"/>
                </a:solidFill>
              </a:rPr>
              <a:t>Penicillins</a:t>
            </a:r>
            <a:r>
              <a:rPr lang="en-US" sz="1333" dirty="0">
                <a:solidFill>
                  <a:schemeClr val="bg1"/>
                </a:solidFill>
              </a:rPr>
              <a:t> – Evaluation of Cross Reactivity with a Panel of </a:t>
            </a:r>
            <a:r>
              <a:rPr lang="en-US" sz="1333" dirty="0" err="1">
                <a:solidFill>
                  <a:schemeClr val="bg1"/>
                </a:solidFill>
              </a:rPr>
              <a:t>Penicillins</a:t>
            </a:r>
            <a:r>
              <a:rPr lang="en-US" sz="1333" dirty="0">
                <a:solidFill>
                  <a:schemeClr val="bg1"/>
                </a:solidFill>
              </a:rPr>
              <a:t> and Cephalosporins </a:t>
            </a:r>
            <a:r>
              <a:rPr lang="en-US" sz="1333" i="1" dirty="0">
                <a:solidFill>
                  <a:schemeClr val="bg1"/>
                </a:solidFill>
              </a:rPr>
              <a:t>J Allergy </a:t>
            </a:r>
            <a:r>
              <a:rPr lang="en-US" sz="1333" i="1" dirty="0" err="1">
                <a:solidFill>
                  <a:schemeClr val="bg1"/>
                </a:solidFill>
              </a:rPr>
              <a:t>Clin</a:t>
            </a:r>
            <a:r>
              <a:rPr lang="en-US" sz="1333" i="1" dirty="0">
                <a:solidFill>
                  <a:schemeClr val="bg1"/>
                </a:solidFill>
              </a:rPr>
              <a:t> Immunology</a:t>
            </a:r>
            <a:r>
              <a:rPr lang="en-US" sz="1333" dirty="0">
                <a:solidFill>
                  <a:schemeClr val="bg1"/>
                </a:solidFill>
              </a:rPr>
              <a:t> 2006;117:404-10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99" t="25500" r="22188" b="12250"/>
          <a:stretch/>
        </p:blipFill>
        <p:spPr>
          <a:xfrm>
            <a:off x="762000" y="0"/>
            <a:ext cx="10950122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91E37B-03BE-4C4E-9F39-E13379EE9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7" t="16667" r="47686" b="20370"/>
          <a:stretch/>
        </p:blipFill>
        <p:spPr>
          <a:xfrm>
            <a:off x="1270000" y="18143"/>
            <a:ext cx="7141616" cy="68398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F313CC5-E414-4277-9E5B-23D0EE5B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0" y="5715000"/>
            <a:ext cx="3454400" cy="88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67" dirty="0">
                <a:solidFill>
                  <a:schemeClr val="bg1"/>
                </a:solidFill>
              </a:rPr>
              <a:t>Mandell, Douglas and Bennett “Principles and Practice of Infectious Disease” – 8</a:t>
            </a:r>
            <a:r>
              <a:rPr lang="en-US" sz="1667" baseline="30000" dirty="0">
                <a:solidFill>
                  <a:schemeClr val="bg1"/>
                </a:solidFill>
              </a:rPr>
              <a:t>th</a:t>
            </a:r>
            <a:r>
              <a:rPr lang="en-US" sz="1667" dirty="0">
                <a:solidFill>
                  <a:schemeClr val="bg1"/>
                </a:solidFill>
              </a:rPr>
              <a:t> </a:t>
            </a:r>
            <a:r>
              <a:rPr lang="en-US" sz="1667" dirty="0" err="1">
                <a:solidFill>
                  <a:schemeClr val="bg1"/>
                </a:solidFill>
              </a:rPr>
              <a:t>ed</a:t>
            </a:r>
            <a:r>
              <a:rPr lang="en-US" sz="1667" dirty="0">
                <a:solidFill>
                  <a:schemeClr val="bg1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2485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Recognize structural side chain similarities consistent with beta-lactam allergies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Explain graded challenge procedures and when they are appropriate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Summarize pharmacy’s role in beta-lactam skin testing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Describe how microbiology processes and changes impact antimicrobial stewardship (AMS) and </a:t>
            </a:r>
            <a:r>
              <a:rPr lang="en-US" dirty="0" err="1" smtClean="0"/>
              <a:t>antibiograms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Design AMS activities based on minimum inhibitory concentration (MIC) changes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Discuss AMS examples that have led to improvement in MICs and resistance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6E967-DBFD-4979-9A6F-522312D5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562661-672D-4B52-9636-711072DD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085248-427C-4841-9BA5-ECF385BBA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8" t="17592" r="8334" b="8333"/>
          <a:stretch/>
        </p:blipFill>
        <p:spPr>
          <a:xfrm>
            <a:off x="22678" y="18142"/>
            <a:ext cx="12169322" cy="6379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17B7BC-5307-47B8-BA87-29A7579D1B5D}"/>
              </a:ext>
            </a:extLst>
          </p:cNvPr>
          <p:cNvSpPr txBox="1"/>
          <p:nvPr/>
        </p:nvSpPr>
        <p:spPr>
          <a:xfrm>
            <a:off x="311312" y="6397176"/>
            <a:ext cx="11196527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473"/>
            <a:r>
              <a:rPr lang="en-US" sz="1667" dirty="0">
                <a:solidFill>
                  <a:prstClr val="white"/>
                </a:solidFill>
              </a:rPr>
              <a:t>(</a:t>
            </a:r>
            <a:r>
              <a:rPr lang="en-US" sz="1667" dirty="0" err="1">
                <a:solidFill>
                  <a:prstClr val="black"/>
                </a:solidFill>
              </a:rPr>
              <a:t>Pichichero</a:t>
            </a:r>
            <a:r>
              <a:rPr lang="en-US" sz="1667" dirty="0">
                <a:solidFill>
                  <a:prstClr val="black"/>
                </a:solidFill>
              </a:rPr>
              <a:t> ME Use of selected cephalosporins in penicillin-allergic patients: a paradigm shift. </a:t>
            </a:r>
            <a:r>
              <a:rPr lang="en-US" sz="1667" i="1" dirty="0">
                <a:solidFill>
                  <a:prstClr val="black"/>
                </a:solidFill>
              </a:rPr>
              <a:t>Science Direct</a:t>
            </a:r>
            <a:r>
              <a:rPr lang="en-US" sz="1667" dirty="0">
                <a:solidFill>
                  <a:prstClr val="black"/>
                </a:solidFill>
              </a:rPr>
              <a:t> 57 (2007) 13S-18S)</a:t>
            </a:r>
          </a:p>
        </p:txBody>
      </p:sp>
    </p:spTree>
    <p:extLst>
      <p:ext uri="{BB962C8B-B14F-4D97-AF65-F5344CB8AC3E}">
        <p14:creationId xmlns:p14="http://schemas.microsoft.com/office/powerpoint/2010/main" val="14796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7000"/>
            <a:ext cx="11620500" cy="741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D2"/>
                </a:solidFill>
              </a:rPr>
              <a:t>Graded Challenge (“Allergy Provocation Test”)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36" y="1270000"/>
            <a:ext cx="11811000" cy="4826000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 marL="190492" indent="-190492"/>
            <a:r>
              <a:rPr lang="en-US" sz="2667" dirty="0">
                <a:solidFill>
                  <a:schemeClr val="bg1"/>
                </a:solidFill>
              </a:rPr>
              <a:t>Generally accepted as the gold standard to establish tolerance to a drug</a:t>
            </a:r>
          </a:p>
          <a:p>
            <a:pPr marL="190492" indent="-190492"/>
            <a:r>
              <a:rPr lang="en-US" sz="2667" dirty="0">
                <a:solidFill>
                  <a:schemeClr val="bg1"/>
                </a:solidFill>
              </a:rPr>
              <a:t>Recommended when the probability is determined to be low for a true drug allergy based on the history and available diagnostic tests</a:t>
            </a:r>
          </a:p>
          <a:p>
            <a:pPr marL="190492" indent="-190492"/>
            <a:r>
              <a:rPr lang="en-US" sz="2667" dirty="0">
                <a:solidFill>
                  <a:schemeClr val="bg1"/>
                </a:solidFill>
              </a:rPr>
              <a:t>Allows drug hypersensitivity to be excluded in a large % of patients</a:t>
            </a:r>
          </a:p>
          <a:p>
            <a:pPr marL="190492" indent="-190492"/>
            <a:r>
              <a:rPr lang="en-US" sz="2667" dirty="0">
                <a:solidFill>
                  <a:schemeClr val="bg1"/>
                </a:solidFill>
              </a:rPr>
              <a:t>Persons with a history of severe </a:t>
            </a:r>
            <a:r>
              <a:rPr lang="en-US" sz="2667" i="1" dirty="0">
                <a:solidFill>
                  <a:schemeClr val="bg1"/>
                </a:solidFill>
              </a:rPr>
              <a:t>non</a:t>
            </a:r>
            <a:r>
              <a:rPr lang="en-US" sz="2667" dirty="0">
                <a:solidFill>
                  <a:schemeClr val="bg1"/>
                </a:solidFill>
              </a:rPr>
              <a:t>-</a:t>
            </a:r>
            <a:r>
              <a:rPr lang="en-US" sz="2667" dirty="0" err="1">
                <a:solidFill>
                  <a:schemeClr val="bg1"/>
                </a:solidFill>
              </a:rPr>
              <a:t>IgE</a:t>
            </a:r>
            <a:r>
              <a:rPr lang="en-US" sz="2667" dirty="0">
                <a:solidFill>
                  <a:schemeClr val="bg1"/>
                </a:solidFill>
              </a:rPr>
              <a:t>-mediated reactions (e.g., Stevens-Johnson syndrome, toxic epidermal necrolysis, interstitial nephritis, and hemolytic anemia) are not candidates for skin testing or challenge and should avoid </a:t>
            </a:r>
            <a:r>
              <a:rPr lang="en-US" sz="2667" dirty="0" err="1">
                <a:solidFill>
                  <a:schemeClr val="bg1"/>
                </a:solidFill>
              </a:rPr>
              <a:t>penicillins</a:t>
            </a:r>
            <a:r>
              <a:rPr lang="en-US" sz="2667" dirty="0">
                <a:solidFill>
                  <a:schemeClr val="bg1"/>
                </a:solidFill>
              </a:rPr>
              <a:t> indefinitely</a:t>
            </a:r>
          </a:p>
          <a:p>
            <a:pPr marL="190492" indent="-190492"/>
            <a:r>
              <a:rPr lang="en-US" sz="2667" dirty="0">
                <a:solidFill>
                  <a:schemeClr val="bg1"/>
                </a:solidFill>
              </a:rPr>
              <a:t>Begin with 1/100</a:t>
            </a:r>
            <a:r>
              <a:rPr lang="en-US" sz="2667" baseline="30000" dirty="0">
                <a:solidFill>
                  <a:schemeClr val="bg1"/>
                </a:solidFill>
              </a:rPr>
              <a:t>th</a:t>
            </a:r>
            <a:r>
              <a:rPr lang="en-US" sz="2667" dirty="0">
                <a:solidFill>
                  <a:schemeClr val="bg1"/>
                </a:solidFill>
              </a:rPr>
              <a:t> of therapeutic dose. Escalate every 30-60min to 1/10</a:t>
            </a:r>
            <a:r>
              <a:rPr lang="en-US" sz="2667" baseline="30000" dirty="0">
                <a:solidFill>
                  <a:schemeClr val="bg1"/>
                </a:solidFill>
              </a:rPr>
              <a:t>th</a:t>
            </a:r>
            <a:r>
              <a:rPr lang="en-US" sz="2667" dirty="0">
                <a:solidFill>
                  <a:schemeClr val="bg1"/>
                </a:solidFill>
              </a:rPr>
              <a:t> dose, then the final therapeutic dose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A3588D7-9D43-49E3-A8FC-068481FC8D6F}"/>
              </a:ext>
            </a:extLst>
          </p:cNvPr>
          <p:cNvSpPr txBox="1">
            <a:spLocks/>
          </p:cNvSpPr>
          <p:nvPr/>
        </p:nvSpPr>
        <p:spPr>
          <a:xfrm>
            <a:off x="825500" y="6223000"/>
            <a:ext cx="9359900" cy="381000"/>
          </a:xfrm>
          <a:prstGeom prst="rect">
            <a:avLst/>
          </a:prstGeom>
        </p:spPr>
        <p:txBody>
          <a:bodyPr vert="horz" lIns="108852" tIns="54426" rIns="108852" bIns="54426" rtlCol="0">
            <a:no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>
                <a:solidFill>
                  <a:prstClr val="black"/>
                </a:solidFill>
              </a:rPr>
              <a:t>Mandell, Douglas and Bennett “Principles and Practice of Infectious Disease” – 8</a:t>
            </a:r>
            <a:r>
              <a:rPr lang="en-US" sz="1667" baseline="30000">
                <a:solidFill>
                  <a:prstClr val="black"/>
                </a:solidFill>
              </a:rPr>
              <a:t>th</a:t>
            </a:r>
            <a:r>
              <a:rPr lang="en-US" sz="1667">
                <a:solidFill>
                  <a:prstClr val="black"/>
                </a:solidFill>
              </a:rPr>
              <a:t> ed 2014</a:t>
            </a:r>
            <a:endParaRPr lang="en-US" sz="16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BD5DDA-0729-49AE-A3BF-B265757B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274638"/>
            <a:ext cx="9423400" cy="741362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/>
              <a:t>β-</a:t>
            </a:r>
            <a:r>
              <a:rPr lang="en-US" dirty="0"/>
              <a:t>lactam allergy skin testing (BLAST)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53DB4D-2B82-4919-898F-CE28376BD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600200"/>
            <a:ext cx="11747500" cy="46228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Persons at </a:t>
            </a:r>
            <a:r>
              <a:rPr lang="en-US" sz="3000" dirty="0">
                <a:solidFill>
                  <a:srgbClr val="FFFFCC"/>
                </a:solidFill>
              </a:rPr>
              <a:t>high risk for anaphylaxis</a:t>
            </a:r>
            <a:r>
              <a:rPr lang="en-US" sz="3000" dirty="0"/>
              <a:t>…</a:t>
            </a:r>
          </a:p>
          <a:p>
            <a:pPr marL="0" indent="0">
              <a:buNone/>
            </a:pPr>
            <a:r>
              <a:rPr lang="en-US" sz="3000" dirty="0"/>
              <a:t>“In these situations, testing should be performed in a monitored setting in which treatment for an anaphylactic reaction is available. If possible, antihistamines… should not have been taken within 5 days of skin testing.”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Dilute the antigens in saline either </a:t>
            </a:r>
            <a:r>
              <a:rPr lang="en-US" sz="3000" dirty="0">
                <a:solidFill>
                  <a:srgbClr val="FFFFCC"/>
                </a:solidFill>
              </a:rPr>
              <a:t>100-fold</a:t>
            </a:r>
            <a:r>
              <a:rPr lang="en-US" sz="3000" dirty="0"/>
              <a:t> for preliminary testing (if the patient has had </a:t>
            </a:r>
            <a:r>
              <a:rPr lang="en-US" sz="3000" dirty="0">
                <a:solidFill>
                  <a:srgbClr val="FFFFCC"/>
                </a:solidFill>
              </a:rPr>
              <a:t>a </a:t>
            </a:r>
            <a:r>
              <a:rPr lang="en-US" sz="3000" dirty="0" err="1">
                <a:solidFill>
                  <a:srgbClr val="FFFFCC"/>
                </a:solidFill>
              </a:rPr>
              <a:t>IgE</a:t>
            </a:r>
            <a:r>
              <a:rPr lang="en-US" sz="3000" dirty="0">
                <a:solidFill>
                  <a:srgbClr val="FFFFCC"/>
                </a:solidFill>
              </a:rPr>
              <a:t>- mediated reaction </a:t>
            </a:r>
            <a:r>
              <a:rPr lang="en-US" sz="3000" dirty="0"/>
              <a:t>to penicillin) or </a:t>
            </a:r>
            <a:r>
              <a:rPr lang="en-US" sz="3000" dirty="0">
                <a:solidFill>
                  <a:srgbClr val="AFFFFF"/>
                </a:solidFill>
              </a:rPr>
              <a:t>10-fold</a:t>
            </a:r>
            <a:r>
              <a:rPr lang="en-US" sz="3000" dirty="0"/>
              <a:t> (if the patient has had </a:t>
            </a:r>
            <a:r>
              <a:rPr lang="en-US" sz="3000" dirty="0">
                <a:solidFill>
                  <a:srgbClr val="AFFFFF"/>
                </a:solidFill>
              </a:rPr>
              <a:t>another type of immediate, generalized reaction</a:t>
            </a:r>
            <a:r>
              <a:rPr lang="en-US" sz="3000" dirty="0"/>
              <a:t> to penicillin </a:t>
            </a:r>
            <a:r>
              <a:rPr lang="en-US" sz="3000" dirty="0">
                <a:solidFill>
                  <a:srgbClr val="AFFFFF"/>
                </a:solidFill>
              </a:rPr>
              <a:t>within the preceding year</a:t>
            </a:r>
            <a:r>
              <a:rPr lang="en-US" sz="3000" dirty="0"/>
              <a:t>).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C14279-34BC-401C-92BB-678520291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" y="35607"/>
            <a:ext cx="1914653" cy="13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F86ED7-600B-424A-B530-932E660D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5905500"/>
            <a:ext cx="7581900" cy="3175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000" dirty="0">
                <a:hlinkClick r:id="rId2"/>
              </a:rPr>
              <a:t>https://www.youtube.com/watch?v=Ie3oiT39s48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D7760-DA6A-431F-811B-856290A5B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90500"/>
            <a:ext cx="4866598" cy="32385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73FC5936-689E-4BF6-B4BF-F3AED28B66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4210" r="6591" b="8799"/>
          <a:stretch/>
        </p:blipFill>
        <p:spPr>
          <a:xfrm>
            <a:off x="4826000" y="2222500"/>
            <a:ext cx="6286500" cy="35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1" y="1845469"/>
            <a:ext cx="6222999" cy="3271838"/>
          </a:xfrm>
          <a:solidFill>
            <a:schemeClr val="tx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333" dirty="0">
                <a:solidFill>
                  <a:schemeClr val="bg1"/>
                </a:solidFill>
              </a:rPr>
              <a:t>Advantages: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Decreases empiric therapy (less MDR)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Optimal therapy with better clinical outcomes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Takes less than 2 hours to get results of tests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Decreases in hospital and patient expenses</a:t>
            </a:r>
          </a:p>
          <a:p>
            <a:pPr marL="544237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 (avoiding expensive broad spectrum antibiotics)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Reduces </a:t>
            </a:r>
            <a:r>
              <a:rPr lang="en-US" sz="2000" i="1" dirty="0">
                <a:solidFill>
                  <a:schemeClr val="bg1"/>
                </a:solidFill>
              </a:rPr>
              <a:t>C. difficile </a:t>
            </a:r>
            <a:r>
              <a:rPr lang="en-US" sz="2000" dirty="0">
                <a:solidFill>
                  <a:schemeClr val="bg1"/>
                </a:solidFill>
              </a:rPr>
              <a:t>occurrences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1650" y="1845469"/>
            <a:ext cx="4762501" cy="2095500"/>
          </a:xfrm>
          <a:solidFill>
            <a:schemeClr val="tx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333" dirty="0">
                <a:solidFill>
                  <a:schemeClr val="bg1"/>
                </a:solidFill>
              </a:rPr>
              <a:t>Disadvantages: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Not always considered appropriate in critical care settings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Need ID team to perform efficiently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Labor intensive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1" y="358777"/>
            <a:ext cx="11334749" cy="1143000"/>
          </a:xfrm>
          <a:solidFill>
            <a:schemeClr val="tx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/>
              <a:t>Advantages/Disadvantages of Penicillin Allergy Skin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57E17B-3B3E-43F2-BE71-2B44E3C9AD56}"/>
              </a:ext>
            </a:extLst>
          </p:cNvPr>
          <p:cNvSpPr txBox="1"/>
          <p:nvPr/>
        </p:nvSpPr>
        <p:spPr>
          <a:xfrm>
            <a:off x="412751" y="6032500"/>
            <a:ext cx="11201399" cy="6054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1088473"/>
            <a:r>
              <a:rPr lang="en-US" sz="1667" dirty="0">
                <a:solidFill>
                  <a:prstClr val="black"/>
                </a:solidFill>
              </a:rPr>
              <a:t>Brooke A. Johnson, PharmD | Antimicrobial Stewardship Pharmacist | Northwest Health | 609 W. Maple Ave. Suite 405 | Springdale, AR 72764 | Phone 479-757-4587 | BJohnson@nw-health.com</a:t>
            </a:r>
          </a:p>
        </p:txBody>
      </p:sp>
    </p:spTree>
    <p:extLst>
      <p:ext uri="{BB962C8B-B14F-4D97-AF65-F5344CB8AC3E}">
        <p14:creationId xmlns:p14="http://schemas.microsoft.com/office/powerpoint/2010/main" val="7349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0878" y="2224484"/>
            <a:ext cx="3589923" cy="371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/>
              <a:t>CID 2017:65 (1 October) </a:t>
            </a:r>
            <a:r>
              <a:rPr lang="en-US" sz="1800" dirty="0"/>
              <a:t>• 1059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250" t="16742" r="21562" b="40501"/>
          <a:stretch/>
        </p:blipFill>
        <p:spPr>
          <a:xfrm>
            <a:off x="1730375" y="103386"/>
            <a:ext cx="10317580" cy="28019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0500" y="2595959"/>
            <a:ext cx="7048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73"/>
            <a:r>
              <a:rPr lang="en-US" sz="2000" dirty="0">
                <a:solidFill>
                  <a:srgbClr val="008659"/>
                </a:solidFill>
              </a:rPr>
              <a:t>386 patients</a:t>
            </a:r>
          </a:p>
          <a:p>
            <a:pPr marL="285739" indent="-285739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232 (60%) received preferred B-lactam after ASP/ID assessment</a:t>
            </a:r>
          </a:p>
          <a:p>
            <a:pPr marL="285739" indent="-285739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154 (40%) eligible for BLAST</a:t>
            </a:r>
          </a:p>
          <a:p>
            <a:pPr marL="523854" lvl="1" indent="-190492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 64 (42%) excluded </a:t>
            </a:r>
          </a:p>
          <a:p>
            <a:pPr marL="1142954" lvl="2" indent="-285739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5 (8%) </a:t>
            </a:r>
            <a:r>
              <a:rPr lang="en-US" sz="2000" dirty="0" err="1">
                <a:solidFill>
                  <a:srgbClr val="008659"/>
                </a:solidFill>
              </a:rPr>
              <a:t>hx</a:t>
            </a:r>
            <a:r>
              <a:rPr lang="en-US" sz="2000" dirty="0">
                <a:solidFill>
                  <a:srgbClr val="008659"/>
                </a:solidFill>
              </a:rPr>
              <a:t> of severe non-</a:t>
            </a:r>
            <a:r>
              <a:rPr lang="en-US" sz="2000" dirty="0" err="1">
                <a:solidFill>
                  <a:srgbClr val="008659"/>
                </a:solidFill>
              </a:rPr>
              <a:t>IgE</a:t>
            </a:r>
            <a:r>
              <a:rPr lang="en-US" sz="2000" dirty="0">
                <a:solidFill>
                  <a:srgbClr val="008659"/>
                </a:solidFill>
              </a:rPr>
              <a:t>-mediated </a:t>
            </a:r>
            <a:r>
              <a:rPr lang="en-US" sz="2000" dirty="0" err="1">
                <a:solidFill>
                  <a:srgbClr val="008659"/>
                </a:solidFill>
              </a:rPr>
              <a:t>rcns</a:t>
            </a:r>
            <a:endParaRPr lang="en-US" sz="2000" dirty="0">
              <a:solidFill>
                <a:srgbClr val="008659"/>
              </a:solidFill>
            </a:endParaRPr>
          </a:p>
          <a:p>
            <a:pPr marL="1142954" lvl="2" indent="-285739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 documented </a:t>
            </a:r>
            <a:r>
              <a:rPr lang="en-US" sz="2000" dirty="0" err="1">
                <a:solidFill>
                  <a:srgbClr val="008659"/>
                </a:solidFill>
              </a:rPr>
              <a:t>IgE</a:t>
            </a:r>
            <a:r>
              <a:rPr lang="en-US" sz="2000" dirty="0">
                <a:solidFill>
                  <a:srgbClr val="008659"/>
                </a:solidFill>
              </a:rPr>
              <a:t> </a:t>
            </a:r>
            <a:r>
              <a:rPr lang="en-US" sz="2000" dirty="0" err="1">
                <a:solidFill>
                  <a:srgbClr val="008659"/>
                </a:solidFill>
              </a:rPr>
              <a:t>rcn</a:t>
            </a:r>
            <a:r>
              <a:rPr lang="en-US" sz="2000" dirty="0">
                <a:solidFill>
                  <a:srgbClr val="008659"/>
                </a:solidFill>
              </a:rPr>
              <a:t> w/in past 3mo</a:t>
            </a:r>
          </a:p>
          <a:p>
            <a:pPr marL="1142954" lvl="2" indent="-285739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22 (34%) discharged w/in 24 </a:t>
            </a:r>
            <a:r>
              <a:rPr lang="en-US" sz="2000" dirty="0" err="1">
                <a:solidFill>
                  <a:srgbClr val="008659"/>
                </a:solidFill>
              </a:rPr>
              <a:t>hrs</a:t>
            </a:r>
            <a:r>
              <a:rPr lang="en-US" sz="2000" dirty="0">
                <a:solidFill>
                  <a:srgbClr val="008659"/>
                </a:solidFill>
              </a:rPr>
              <a:t> of assessment</a:t>
            </a:r>
          </a:p>
          <a:p>
            <a:pPr marL="1142954" lvl="2" indent="-285739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13 (20%) refused consent</a:t>
            </a:r>
          </a:p>
          <a:p>
            <a:pPr marL="1142954" lvl="2" indent="-285739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10 (16%) nonpreferred agent became preferred agent</a:t>
            </a:r>
          </a:p>
          <a:p>
            <a:pPr marL="571477" lvl="2" indent="-238115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 90 (58%) underwent BLAST</a:t>
            </a:r>
          </a:p>
          <a:p>
            <a:pPr marL="1190577" lvl="3" indent="-333362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85 (94%) negative result</a:t>
            </a:r>
          </a:p>
          <a:p>
            <a:pPr marL="1190577" lvl="3" indent="-333362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1 (1%) positive result</a:t>
            </a:r>
          </a:p>
          <a:p>
            <a:pPr marL="1190577" lvl="3" indent="-333362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8659"/>
                </a:solidFill>
              </a:rPr>
              <a:t>4 (4%) non-diagnostic (histamine prick test negative)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156771-4CCD-4AFA-B12C-C7B0C514D148}"/>
              </a:ext>
            </a:extLst>
          </p:cNvPr>
          <p:cNvSpPr/>
          <p:nvPr/>
        </p:nvSpPr>
        <p:spPr>
          <a:xfrm>
            <a:off x="7094788" y="4191000"/>
            <a:ext cx="4937293" cy="1631216"/>
          </a:xfrm>
          <a:prstGeom prst="rect">
            <a:avLst/>
          </a:prstGeom>
          <a:ln>
            <a:solidFill>
              <a:srgbClr val="009664"/>
            </a:solidFill>
          </a:ln>
        </p:spPr>
        <p:txBody>
          <a:bodyPr wrap="square">
            <a:spAutoFit/>
          </a:bodyPr>
          <a:lstStyle/>
          <a:p>
            <a:pPr marL="285739" indent="-285739" defTabSz="1088473"/>
            <a:r>
              <a:rPr lang="en-US" sz="2000" dirty="0">
                <a:solidFill>
                  <a:srgbClr val="009664"/>
                </a:solidFill>
              </a:rPr>
              <a:t>All 85 with negative BLAST tolerated B-lactam challenge</a:t>
            </a:r>
          </a:p>
          <a:p>
            <a:pPr marL="476231" indent="-285739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9664"/>
                </a:solidFill>
              </a:rPr>
              <a:t> 84 (99%) switched to preferred B-lactam</a:t>
            </a:r>
          </a:p>
          <a:p>
            <a:pPr marL="190492" defTabSz="1088473"/>
            <a:r>
              <a:rPr lang="en-US" sz="2000" dirty="0">
                <a:solidFill>
                  <a:srgbClr val="009664"/>
                </a:solidFill>
              </a:rPr>
              <a:t>      therapy w/o incident</a:t>
            </a:r>
          </a:p>
          <a:p>
            <a:pPr marL="285739" indent="-95246" defTabSz="1088473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9664"/>
                </a:solidFill>
              </a:rPr>
              <a:t>1 (1%) developed non-severe rash day 1</a:t>
            </a:r>
          </a:p>
        </p:txBody>
      </p:sp>
    </p:spTree>
    <p:extLst>
      <p:ext uri="{BB962C8B-B14F-4D97-AF65-F5344CB8AC3E}">
        <p14:creationId xmlns:p14="http://schemas.microsoft.com/office/powerpoint/2010/main" val="14199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6286500"/>
            <a:ext cx="10922000" cy="4445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Mandell, Douglas and Bennett “Principles and Practice of Infectious Disease” – 8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ed</a:t>
            </a:r>
            <a:r>
              <a:rPr lang="en-US" sz="2000" dirty="0">
                <a:solidFill>
                  <a:schemeClr val="bg1"/>
                </a:solidFill>
              </a:rPr>
              <a:t> 2014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873400-696F-42EC-989F-2F10CB105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8" t="14815" r="27430" b="8333"/>
          <a:stretch/>
        </p:blipFill>
        <p:spPr>
          <a:xfrm>
            <a:off x="1079500" y="81642"/>
            <a:ext cx="9398000" cy="60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978EE-7D88-4F30-A1CB-FD024A8C8A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A836E3-D1D3-4489-AADE-08A254F86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61970" indent="-76197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All the following </a:t>
            </a:r>
            <a:r>
              <a:rPr lang="en-US" dirty="0" smtClean="0">
                <a:solidFill>
                  <a:schemeClr val="bg1"/>
                </a:solidFill>
              </a:rPr>
              <a:t>symptoms </a:t>
            </a:r>
            <a:r>
              <a:rPr lang="en-US" dirty="0">
                <a:solidFill>
                  <a:schemeClr val="bg1"/>
                </a:solidFill>
              </a:rPr>
              <a:t>are consistent with immunologic drug allergy </a:t>
            </a:r>
            <a:r>
              <a:rPr lang="en-US" dirty="0" smtClean="0">
                <a:solidFill>
                  <a:schemeClr val="bg1"/>
                </a:solidFill>
              </a:rPr>
              <a:t>except: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A. Rash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B.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welling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C. Shortness </a:t>
            </a:r>
            <a:r>
              <a:rPr lang="en-US" dirty="0">
                <a:solidFill>
                  <a:schemeClr val="bg1"/>
                </a:solidFill>
              </a:rPr>
              <a:t>of breath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D. Nausea/vomiting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57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644CAA-D09B-4317-AEDB-4D3A651C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 Which </a:t>
            </a:r>
            <a:r>
              <a:rPr lang="en-US" dirty="0">
                <a:solidFill>
                  <a:schemeClr val="bg1"/>
                </a:solidFill>
              </a:rPr>
              <a:t>of the following cephalosporins share </a:t>
            </a:r>
            <a:r>
              <a:rPr lang="en-US" dirty="0" smtClean="0">
                <a:solidFill>
                  <a:schemeClr val="bg1"/>
                </a:solidFill>
              </a:rPr>
              <a:t>similar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molecular </a:t>
            </a:r>
            <a:r>
              <a:rPr lang="en-US" dirty="0">
                <a:solidFill>
                  <a:schemeClr val="bg1"/>
                </a:solidFill>
              </a:rPr>
              <a:t>structure to ampicillin and may result in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cross-reactivity </a:t>
            </a:r>
            <a:r>
              <a:rPr lang="en-US" dirty="0">
                <a:solidFill>
                  <a:schemeClr val="bg1"/>
                </a:solidFill>
              </a:rPr>
              <a:t>allergy </a:t>
            </a:r>
            <a:r>
              <a:rPr lang="en-US" dirty="0" smtClean="0">
                <a:solidFill>
                  <a:schemeClr val="bg1"/>
                </a:solidFill>
              </a:rPr>
              <a:t>symptoms: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A. Cefuroxime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B. </a:t>
            </a:r>
            <a:r>
              <a:rPr lang="en-US" dirty="0" err="1" smtClean="0">
                <a:solidFill>
                  <a:schemeClr val="bg1"/>
                </a:solidFill>
              </a:rPr>
              <a:t>Cefaclor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C. </a:t>
            </a:r>
            <a:r>
              <a:rPr lang="en-US" dirty="0" err="1" smtClean="0">
                <a:solidFill>
                  <a:schemeClr val="bg1"/>
                </a:solidFill>
              </a:rPr>
              <a:t>Cefdinir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D. Cephalexin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25D13B6-B920-43EF-9FCF-8A8A26AF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51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Thank You!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Special thanks to Brooke Johnson, </a:t>
            </a:r>
            <a:r>
              <a:rPr lang="en-US" dirty="0" err="1" smtClean="0"/>
              <a:t>PharmD</a:t>
            </a:r>
            <a:r>
              <a:rPr lang="en-US" dirty="0" smtClean="0"/>
              <a:t>, Northwest Health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Contact information</a:t>
            </a:r>
          </a:p>
          <a:p>
            <a:pPr marL="0" indent="0">
              <a:buNone/>
            </a:pPr>
            <a:r>
              <a:rPr lang="en-US" dirty="0" smtClean="0"/>
              <a:t>Barry Napier, </a:t>
            </a:r>
            <a:r>
              <a:rPr lang="en-US" dirty="0" err="1" smtClean="0"/>
              <a:t>PharmD</a:t>
            </a:r>
            <a:r>
              <a:rPr lang="en-US" dirty="0" smtClean="0"/>
              <a:t>, RN, EMT-P</a:t>
            </a:r>
          </a:p>
          <a:p>
            <a:pPr marL="0" indent="0">
              <a:buNone/>
            </a:pPr>
            <a:r>
              <a:rPr lang="en-US" dirty="0" smtClean="0"/>
              <a:t>Clinical Pharmacy Specialist – Infectious Diseases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barry.napier@va.gov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and Allergies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and Microbiology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W’s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r>
              <a:rPr lang="en-US" dirty="0" smtClean="0"/>
              <a:t>Who</a:t>
            </a:r>
          </a:p>
          <a:p>
            <a:r>
              <a:rPr lang="en-US" dirty="0" smtClean="0"/>
              <a:t>When</a:t>
            </a:r>
          </a:p>
          <a:p>
            <a:r>
              <a:rPr lang="en-US" dirty="0" smtClean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What: Minimum Inhibitory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 at which bacterial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growth is inhibited</a:t>
            </a:r>
          </a:p>
          <a:p>
            <a:endParaRPr lang="en-US" dirty="0"/>
          </a:p>
          <a:p>
            <a:r>
              <a:rPr lang="en-US" dirty="0" smtClean="0"/>
              <a:t>“Breakpoints” are the concentrations </a:t>
            </a:r>
          </a:p>
          <a:p>
            <a:pPr marL="0" indent="0">
              <a:buNone/>
            </a:pPr>
            <a:r>
              <a:rPr lang="en-US" dirty="0" smtClean="0"/>
              <a:t>    that determine susceptible,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intermediate and resistant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008658" y="2298123"/>
            <a:ext cx="4648200" cy="3429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72962" y="4019044"/>
            <a:ext cx="1319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3833" y="1840925"/>
            <a:ext cx="817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22860" y="5727125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Drug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818658" y="5727125"/>
            <a:ext cx="237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Infection Site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Kuper</a:t>
            </a:r>
            <a:r>
              <a:rPr lang="en-US" sz="1600" dirty="0"/>
              <a:t> </a:t>
            </a:r>
            <a:r>
              <a:rPr lang="en-US" sz="1600" dirty="0" smtClean="0"/>
              <a:t>KM, et al. Pharmacotherapy. 2009; 29(11): 1326-43.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18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MIC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FDA Breakpoints</a:t>
            </a:r>
          </a:p>
          <a:p>
            <a:pPr lvl="1"/>
            <a:r>
              <a:rPr lang="en-US" dirty="0" smtClean="0"/>
              <a:t>Initially set during antibiotic approval</a:t>
            </a:r>
          </a:p>
          <a:p>
            <a:pPr lvl="1"/>
            <a:r>
              <a:rPr lang="en-US" dirty="0" smtClean="0"/>
              <a:t>All antibiotics have approved breakpoints in the PI</a:t>
            </a:r>
          </a:p>
          <a:p>
            <a:pPr lvl="1"/>
            <a:r>
              <a:rPr lang="en-US" dirty="0" smtClean="0"/>
              <a:t>Automated susceptibility testing (AST) machines MUST use these</a:t>
            </a:r>
          </a:p>
          <a:p>
            <a:pPr lvl="1"/>
            <a:r>
              <a:rPr lang="en-US" i="1" dirty="0" smtClean="0"/>
              <a:t>If the bug/drug concentration is not FDA approved, there will not be PI breakpoints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Kuper</a:t>
            </a:r>
            <a:r>
              <a:rPr lang="en-US" sz="1600" dirty="0"/>
              <a:t> </a:t>
            </a:r>
            <a:r>
              <a:rPr lang="en-US" sz="1600" dirty="0" smtClean="0"/>
              <a:t>KM, et al. Pharmacotherapy. 2009; 29(11): 1326-43.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53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MIC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CLSI Breakpoints</a:t>
            </a:r>
          </a:p>
          <a:p>
            <a:pPr lvl="1"/>
            <a:r>
              <a:rPr lang="en-US" dirty="0" smtClean="0"/>
              <a:t>US based not for profit organization</a:t>
            </a:r>
          </a:p>
          <a:p>
            <a:pPr lvl="1"/>
            <a:r>
              <a:rPr lang="en-US" dirty="0" smtClean="0"/>
              <a:t>Reviews </a:t>
            </a:r>
            <a:r>
              <a:rPr lang="en-US" dirty="0"/>
              <a:t>breakpoints yearly</a:t>
            </a:r>
          </a:p>
          <a:p>
            <a:pPr lvl="2"/>
            <a:r>
              <a:rPr lang="en-US" dirty="0"/>
              <a:t>Published in the CLSI M100</a:t>
            </a:r>
          </a:p>
          <a:p>
            <a:pPr lvl="1"/>
            <a:r>
              <a:rPr lang="en-US" dirty="0"/>
              <a:t>Breakpoints are recommendations, but FDA and AST do not have to </a:t>
            </a:r>
            <a:r>
              <a:rPr lang="en-US" dirty="0" smtClean="0"/>
              <a:t>follow</a:t>
            </a:r>
          </a:p>
          <a:p>
            <a:r>
              <a:rPr lang="en-US" dirty="0" smtClean="0"/>
              <a:t>EUCAST Breakpoints</a:t>
            </a:r>
          </a:p>
          <a:p>
            <a:pPr lvl="1"/>
            <a:r>
              <a:rPr lang="en-US" dirty="0" smtClean="0"/>
              <a:t>European based</a:t>
            </a:r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Kuper</a:t>
            </a:r>
            <a:r>
              <a:rPr lang="en-US" sz="1600" dirty="0"/>
              <a:t> </a:t>
            </a:r>
            <a:r>
              <a:rPr lang="en-US" sz="1600" dirty="0" smtClean="0"/>
              <a:t>KM, et al. Pharmacotherapy. 2009; 29(11): 1326-43.)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38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When: </a:t>
            </a:r>
            <a:r>
              <a:rPr lang="en-US" dirty="0" err="1" smtClean="0"/>
              <a:t>Enterobacteriaceae</a:t>
            </a:r>
            <a:r>
              <a:rPr lang="en-US" dirty="0" smtClean="0"/>
              <a:t> Breakpoint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393128"/>
              </p:ext>
            </p:extLst>
          </p:nvPr>
        </p:nvGraphicFramePr>
        <p:xfrm>
          <a:off x="495300" y="2502958"/>
          <a:ext cx="11002431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967"/>
                <a:gridCol w="750095"/>
                <a:gridCol w="750095"/>
                <a:gridCol w="750095"/>
                <a:gridCol w="750095"/>
                <a:gridCol w="750095"/>
                <a:gridCol w="750095"/>
                <a:gridCol w="750095"/>
                <a:gridCol w="750095"/>
                <a:gridCol w="750095"/>
                <a:gridCol w="1473897"/>
                <a:gridCol w="14357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Antibiotic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I/DD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of last</a:t>
                      </a:r>
                      <a:r>
                        <a:rPr lang="en-US" baseline="0" dirty="0" smtClean="0"/>
                        <a:t> CLSI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of last FDA update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Aztreonam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8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16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32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4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4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Cefazolin</a:t>
                      </a:r>
                    </a:p>
                    <a:p>
                      <a:r>
                        <a:rPr lang="en-US" i="1" dirty="0" smtClean="0"/>
                        <a:t>      urine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≤ 8</a:t>
                      </a:r>
                      <a:endParaRPr lang="en-US" u="sng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≥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≤ 16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8</a:t>
                      </a:r>
                    </a:p>
                    <a:p>
                      <a:r>
                        <a:rPr lang="en-US" sz="1800" i="1" dirty="0" smtClean="0"/>
                        <a:t>≥ 32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≤ 1</a:t>
                      </a:r>
                    </a:p>
                    <a:p>
                      <a:r>
                        <a:rPr lang="en-US" sz="1800" i="1" dirty="0" smtClean="0"/>
                        <a:t>n/a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≥ 4</a:t>
                      </a:r>
                    </a:p>
                    <a:p>
                      <a:r>
                        <a:rPr lang="en-US" sz="1800" i="1" dirty="0" smtClean="0"/>
                        <a:t>n/a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Cefepime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≤ 8</a:t>
                      </a:r>
                      <a:endParaRPr lang="en-US" u="sng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4-8 (SDD)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Ceftriaxone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≤ 8</a:t>
                      </a:r>
                      <a:endParaRPr lang="en-US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Ceftazidime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≤ 8</a:t>
                      </a:r>
                      <a:endParaRPr lang="en-US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Mero/</a:t>
                      </a:r>
                      <a:r>
                        <a:rPr lang="en-US" dirty="0" err="1" smtClean="0"/>
                        <a:t>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≤ 4</a:t>
                      </a:r>
                      <a:endParaRPr lang="en-US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2013/2012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Ertapenem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≤ 2</a:t>
                      </a:r>
                      <a:endParaRPr lang="en-US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23265" y="2007450"/>
            <a:ext cx="216746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CLSI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797" y="2007451"/>
            <a:ext cx="216746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FDA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1209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Adapted from Humphries RM, et al. </a:t>
            </a:r>
            <a:r>
              <a:rPr lang="en-US" sz="1600" dirty="0" err="1" smtClean="0"/>
              <a:t>Clin</a:t>
            </a:r>
            <a:r>
              <a:rPr lang="en-US" sz="1600" dirty="0" smtClean="0"/>
              <a:t> Infect Dis. 2016; 63 (1): 83-88. and </a:t>
            </a:r>
            <a:r>
              <a:rPr lang="en-US" sz="1600" dirty="0" err="1" smtClean="0"/>
              <a:t>Heil</a:t>
            </a:r>
            <a:r>
              <a:rPr lang="en-US" sz="1600" dirty="0" smtClean="0"/>
              <a:t> EL, et al. 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Microbiol</a:t>
            </a:r>
            <a:r>
              <a:rPr lang="en-US" sz="1600" dirty="0" smtClean="0"/>
              <a:t>. 2016; 54(4): 840-4.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00765" y="2007449"/>
            <a:ext cx="216746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Prior CLSI/FDA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02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When: Pseudomonas Breakpoint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707190"/>
              </p:ext>
            </p:extLst>
          </p:nvPr>
        </p:nvGraphicFramePr>
        <p:xfrm>
          <a:off x="495300" y="2502958"/>
          <a:ext cx="1112096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38"/>
                <a:gridCol w="819649"/>
                <a:gridCol w="819649"/>
                <a:gridCol w="819649"/>
                <a:gridCol w="819649"/>
                <a:gridCol w="776424"/>
                <a:gridCol w="714907"/>
                <a:gridCol w="731534"/>
                <a:gridCol w="744002"/>
                <a:gridCol w="781410"/>
                <a:gridCol w="1334217"/>
                <a:gridCol w="13799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Antibiotic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I/DD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of last</a:t>
                      </a:r>
                      <a:r>
                        <a:rPr lang="en-US" baseline="0" dirty="0" smtClean="0"/>
                        <a:t> CLSI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of last FDA update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Cefepime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Ceftazidime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Mero/</a:t>
                      </a:r>
                      <a:r>
                        <a:rPr lang="en-US" dirty="0" err="1" smtClean="0"/>
                        <a:t>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2013/2012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Pip/</a:t>
                      </a:r>
                      <a:r>
                        <a:rPr lang="en-US" dirty="0" err="1" smtClean="0"/>
                        <a:t>Tazo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</a:t>
                      </a:r>
                      <a:r>
                        <a:rPr lang="en-US" sz="1800" baseline="0" dirty="0" smtClean="0"/>
                        <a:t> 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≤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599" y="1981257"/>
            <a:ext cx="216746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CLSI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0997" y="1981228"/>
            <a:ext cx="216746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FDA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08201" y="1981227"/>
            <a:ext cx="216746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Prior CLSI/FDA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19446"/>
            <a:ext cx="1209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Adapted from Humphries RM, et al. </a:t>
            </a:r>
            <a:r>
              <a:rPr lang="en-US" sz="1600" dirty="0" err="1" smtClean="0"/>
              <a:t>Clin</a:t>
            </a:r>
            <a:r>
              <a:rPr lang="en-US" sz="1600" dirty="0" smtClean="0"/>
              <a:t> Infect Dis. 2016; 63 (1): 83-88. and </a:t>
            </a:r>
            <a:r>
              <a:rPr lang="en-US" sz="1600" dirty="0" err="1" smtClean="0"/>
              <a:t>Heil</a:t>
            </a:r>
            <a:r>
              <a:rPr lang="en-US" sz="1600" dirty="0" smtClean="0"/>
              <a:t> EL, et al. 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Microbiol</a:t>
            </a:r>
            <a:r>
              <a:rPr lang="en-US" sz="1600" dirty="0" smtClean="0"/>
              <a:t>. 2016; 54(4): 840-4.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46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166687"/>
            <a:ext cx="5248275" cy="6524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CLSI 2015 M100 document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57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PK/PD considerations</a:t>
            </a:r>
          </a:p>
          <a:p>
            <a:r>
              <a:rPr lang="en-US" dirty="0" smtClean="0"/>
              <a:t>Elimination of special testing</a:t>
            </a:r>
          </a:p>
          <a:p>
            <a:pPr lvl="1"/>
            <a:r>
              <a:rPr lang="en-US" dirty="0" smtClean="0"/>
              <a:t>MHT</a:t>
            </a:r>
          </a:p>
          <a:p>
            <a:pPr lvl="1"/>
            <a:r>
              <a:rPr lang="en-US" dirty="0" smtClean="0"/>
              <a:t>ESBL Confirmation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new breakpoints do to your </a:t>
            </a:r>
            <a:r>
              <a:rPr lang="en-US" dirty="0" err="1" smtClean="0"/>
              <a:t>antibiogram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clinicians know about breakpoint changes?</a:t>
            </a:r>
          </a:p>
          <a:p>
            <a:r>
              <a:rPr lang="en-US" dirty="0" smtClean="0"/>
              <a:t>How can we work to communicate and update?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664E59-AFFE-4C78-AB7D-53BF81978B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</a:rPr>
              <a:t>Evaluation of β-lactam allergy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DE17A41-5D48-4304-A192-A8EC9D57B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7500"/>
            <a:ext cx="4826000" cy="482600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301C4E-A328-415A-B65B-1FB33AD6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9297"/>
            <a:ext cx="5492793" cy="27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</a:t>
            </a:r>
            <a:r>
              <a:rPr lang="en-US" dirty="0" err="1" smtClean="0"/>
              <a:t>Antibiogram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Internal Data. UAMS.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894412"/>
              </p:ext>
            </p:extLst>
          </p:nvPr>
        </p:nvGraphicFramePr>
        <p:xfrm>
          <a:off x="485775" y="2565746"/>
          <a:ext cx="11630025" cy="214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910218"/>
                <a:gridCol w="960741"/>
                <a:gridCol w="960741"/>
                <a:gridCol w="960741"/>
                <a:gridCol w="1061872"/>
                <a:gridCol w="960741"/>
                <a:gridCol w="1061872"/>
                <a:gridCol w="960741"/>
                <a:gridCol w="1061872"/>
                <a:gridCol w="960741"/>
              </a:tblGrid>
              <a:tr h="27265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smtClean="0">
                          <a:effectLst/>
                        </a:rPr>
                        <a:t>Escherichia </a:t>
                      </a:r>
                      <a:r>
                        <a:rPr lang="en-US" sz="1400" i="1" u="none" strike="noStrike" dirty="0">
                          <a:effectLst/>
                        </a:rPr>
                        <a:t>coli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Enterobacter cloacae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effectLst/>
                        </a:rPr>
                        <a:t>Klebsiella</a:t>
                      </a:r>
                      <a:r>
                        <a:rPr lang="en-US" sz="1400" i="1" u="none" strike="noStrike" dirty="0">
                          <a:effectLst/>
                        </a:rPr>
                        <a:t> pneumoniae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Proteus mirabilis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Pseudomonas aeruginosa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20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Prior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Updated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Prior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Updated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Prior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Updated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Prior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Updated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Prior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Updated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</a:tr>
              <a:tr h="27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Cefazolin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Ceftriaxone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Cefepime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Meropenem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</a:tr>
              <a:tr h="27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Piperacillin/tazobactam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9" marR="9149" marT="9149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16480" y="3335867"/>
            <a:ext cx="1798320" cy="296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9494" y="3332041"/>
            <a:ext cx="1989667" cy="296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26133" y="4442469"/>
            <a:ext cx="1989667" cy="296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38833" y="4152717"/>
            <a:ext cx="1989667" cy="296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3749" y="3901440"/>
            <a:ext cx="2035745" cy="2512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ESBL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23100" cy="4351338"/>
          </a:xfrm>
        </p:spPr>
        <p:txBody>
          <a:bodyPr>
            <a:normAutofit/>
          </a:bodyPr>
          <a:lstStyle/>
          <a:p>
            <a:r>
              <a:rPr lang="en-US" dirty="0"/>
              <a:t>Laboratory diagnosis via 3</a:t>
            </a:r>
            <a:r>
              <a:rPr lang="en-US" baseline="30000" dirty="0"/>
              <a:t>rd</a:t>
            </a:r>
            <a:r>
              <a:rPr lang="en-US" dirty="0"/>
              <a:t> gen. cephalosporin resistance</a:t>
            </a:r>
          </a:p>
          <a:p>
            <a:pPr lvl="1"/>
            <a:r>
              <a:rPr lang="en-US" dirty="0"/>
              <a:t>CLSI breakpoint changes make confirmatory </a:t>
            </a:r>
            <a:r>
              <a:rPr lang="en-US" dirty="0" smtClean="0"/>
              <a:t>tests un-necessary </a:t>
            </a:r>
          </a:p>
          <a:p>
            <a:pPr lvl="1"/>
            <a:r>
              <a:rPr lang="en-US" dirty="0" smtClean="0"/>
              <a:t>If not using CLSI breakpoints, E-test based confirmation testing still needed</a:t>
            </a:r>
            <a:endParaRPr lang="en-US" dirty="0"/>
          </a:p>
          <a:p>
            <a:r>
              <a:rPr lang="en-US" dirty="0" smtClean="0"/>
              <a:t>Rapid diagnostic platforms identify resistance genes</a:t>
            </a:r>
          </a:p>
          <a:p>
            <a:pPr lvl="1"/>
            <a:r>
              <a:rPr lang="en-US" dirty="0" smtClean="0"/>
              <a:t>CTX-M</a:t>
            </a:r>
          </a:p>
          <a:p>
            <a:pPr lvl="1"/>
            <a:r>
              <a:rPr lang="en-US" dirty="0" smtClean="0"/>
              <a:t>Not comprehensive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235" r="10509" b="-1235"/>
          <a:stretch/>
        </p:blipFill>
        <p:spPr>
          <a:xfrm rot="5400000">
            <a:off x="8027400" y="1532145"/>
            <a:ext cx="2588801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4444"/>
          <a:stretch/>
        </p:blipFill>
        <p:spPr>
          <a:xfrm rot="5400000">
            <a:off x="8077435" y="4286485"/>
            <a:ext cx="2488730" cy="234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Dudley MN, et al. </a:t>
            </a:r>
            <a:r>
              <a:rPr lang="en-US" sz="1600" dirty="0" err="1"/>
              <a:t>Clin</a:t>
            </a:r>
            <a:r>
              <a:rPr lang="en-US" sz="1600" dirty="0"/>
              <a:t> Infect Dis. 2013; 56: 1301-1309.</a:t>
            </a:r>
          </a:p>
        </p:txBody>
      </p:sp>
    </p:spTree>
    <p:extLst>
      <p:ext uri="{BB962C8B-B14F-4D97-AF65-F5344CB8AC3E}">
        <p14:creationId xmlns:p14="http://schemas.microsoft.com/office/powerpoint/2010/main" val="27880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in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3986" cy="4351338"/>
          </a:xfrm>
          <a:noFill/>
        </p:spPr>
        <p:txBody>
          <a:bodyPr/>
          <a:lstStyle/>
          <a:p>
            <a:r>
              <a:rPr lang="en-US" dirty="0" smtClean="0"/>
              <a:t>Examining ESBL </a:t>
            </a:r>
            <a:r>
              <a:rPr lang="en-US" i="1" dirty="0" smtClean="0"/>
              <a:t>E. coli</a:t>
            </a:r>
            <a:r>
              <a:rPr lang="en-US" dirty="0" smtClean="0"/>
              <a:t> and </a:t>
            </a:r>
            <a:r>
              <a:rPr lang="en-US" i="1" dirty="0" smtClean="0"/>
              <a:t>K. pneumoniae</a:t>
            </a:r>
            <a:r>
              <a:rPr lang="en-US" dirty="0" smtClean="0"/>
              <a:t> isolates</a:t>
            </a:r>
          </a:p>
          <a:p>
            <a:pPr lvl="1"/>
            <a:r>
              <a:rPr lang="en-US" dirty="0" smtClean="0"/>
              <a:t>19.7 – 52.7% of </a:t>
            </a:r>
            <a:r>
              <a:rPr lang="en-US" i="1" dirty="0" smtClean="0"/>
              <a:t>E. coli</a:t>
            </a:r>
            <a:r>
              <a:rPr lang="en-US" dirty="0" smtClean="0"/>
              <a:t> had S/SDD MICs</a:t>
            </a:r>
          </a:p>
          <a:p>
            <a:pPr lvl="1"/>
            <a:r>
              <a:rPr lang="en-US" dirty="0" smtClean="0"/>
              <a:t>29.3 – 58.1% of </a:t>
            </a:r>
            <a:r>
              <a:rPr lang="en-US" i="1" dirty="0" smtClean="0"/>
              <a:t>K. pneumoniae</a:t>
            </a:r>
            <a:r>
              <a:rPr lang="en-US" dirty="0" smtClean="0"/>
              <a:t> had S/SDD MICs</a:t>
            </a:r>
          </a:p>
          <a:p>
            <a:pPr lvl="1"/>
            <a:endParaRPr lang="en-US" dirty="0"/>
          </a:p>
          <a:p>
            <a:r>
              <a:rPr lang="en-US" dirty="0" smtClean="0"/>
              <a:t>What are the clinical implications of this change?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723" y="1739676"/>
            <a:ext cx="3836384" cy="4236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3471" t="18410" b="77046"/>
          <a:stretch/>
        </p:blipFill>
        <p:spPr>
          <a:xfrm>
            <a:off x="9394361" y="3481136"/>
            <a:ext cx="1017757" cy="19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3471" t="18410" b="77046"/>
          <a:stretch/>
        </p:blipFill>
        <p:spPr>
          <a:xfrm>
            <a:off x="9394361" y="3734661"/>
            <a:ext cx="1017757" cy="192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McWilliams CS, et al. J </a:t>
            </a:r>
            <a:r>
              <a:rPr lang="en-US" sz="1600" dirty="0" err="1"/>
              <a:t>Clin</a:t>
            </a:r>
            <a:r>
              <a:rPr lang="en-US" sz="1600" dirty="0"/>
              <a:t> Micro. 2014; 52: 2653-2655.</a:t>
            </a:r>
          </a:p>
        </p:txBody>
      </p:sp>
    </p:spTree>
    <p:extLst>
      <p:ext uri="{BB962C8B-B14F-4D97-AF65-F5344CB8AC3E}">
        <p14:creationId xmlns:p14="http://schemas.microsoft.com/office/powerpoint/2010/main" val="9439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Antibiotic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28933" cy="4351338"/>
          </a:xfrm>
        </p:spPr>
        <p:txBody>
          <a:bodyPr/>
          <a:lstStyle/>
          <a:p>
            <a:r>
              <a:rPr lang="en-US" dirty="0" smtClean="0"/>
              <a:t>New breakpoints: December 2012</a:t>
            </a:r>
          </a:p>
          <a:p>
            <a:pPr lvl="1"/>
            <a:r>
              <a:rPr lang="en-US" dirty="0" smtClean="0"/>
              <a:t>After internal verification/validation</a:t>
            </a:r>
          </a:p>
          <a:p>
            <a:pPr lvl="1"/>
            <a:r>
              <a:rPr lang="en-US" dirty="0" smtClean="0"/>
              <a:t>Ceftriaxone breakpoint </a:t>
            </a:r>
            <a:r>
              <a:rPr lang="en-US" u="sng" dirty="0" smtClean="0"/>
              <a:t>&lt;</a:t>
            </a:r>
            <a:r>
              <a:rPr lang="en-US" dirty="0" smtClean="0"/>
              <a:t> 4 mcg/mL</a:t>
            </a:r>
          </a:p>
          <a:p>
            <a:r>
              <a:rPr lang="en-US" dirty="0" smtClean="0"/>
              <a:t>3,785 </a:t>
            </a:r>
            <a:r>
              <a:rPr lang="en-US" i="1" dirty="0" err="1" smtClean="0"/>
              <a:t>Enterobacteriaceae</a:t>
            </a:r>
            <a:r>
              <a:rPr lang="en-US" dirty="0" smtClean="0"/>
              <a:t> isolates</a:t>
            </a:r>
          </a:p>
          <a:p>
            <a:pPr lvl="1"/>
            <a:r>
              <a:rPr lang="en-US" dirty="0" smtClean="0"/>
              <a:t>Ceftriaxone resistance 18% greater</a:t>
            </a:r>
          </a:p>
          <a:p>
            <a:pPr lvl="1"/>
            <a:r>
              <a:rPr lang="en-US" dirty="0" smtClean="0"/>
              <a:t>In Ceftriaxone-R isolates: </a:t>
            </a:r>
          </a:p>
          <a:p>
            <a:pPr lvl="2"/>
            <a:r>
              <a:rPr lang="en-US" dirty="0" smtClean="0"/>
              <a:t>37% received carbapenem</a:t>
            </a:r>
          </a:p>
          <a:p>
            <a:pPr lvl="2"/>
            <a:r>
              <a:rPr lang="en-US" dirty="0" smtClean="0"/>
              <a:t>31% received cefepime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21" b="1602"/>
          <a:stretch/>
        </p:blipFill>
        <p:spPr>
          <a:xfrm>
            <a:off x="7454900" y="1690688"/>
            <a:ext cx="4152900" cy="5147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1209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Heil</a:t>
            </a:r>
            <a:r>
              <a:rPr lang="en-US" sz="1600" dirty="0" smtClean="0"/>
              <a:t> EL, et al. 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Microbiol</a:t>
            </a:r>
            <a:r>
              <a:rPr lang="en-US" sz="1600" dirty="0" smtClean="0"/>
              <a:t>. 2016; 54(4): 840-4.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67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ASP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activity that fits your hospital</a:t>
            </a:r>
          </a:p>
          <a:p>
            <a:pPr lvl="1"/>
            <a:r>
              <a:rPr lang="en-US" dirty="0" smtClean="0"/>
              <a:t>Review all cultures? Review only blood cultures?</a:t>
            </a:r>
          </a:p>
          <a:p>
            <a:pPr lvl="1"/>
            <a:r>
              <a:rPr lang="en-US" dirty="0" smtClean="0"/>
              <a:t>Review all </a:t>
            </a:r>
            <a:r>
              <a:rPr lang="en-US" dirty="0" err="1" smtClean="0"/>
              <a:t>abx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Build out alerts?</a:t>
            </a:r>
          </a:p>
          <a:p>
            <a:r>
              <a:rPr lang="en-US" dirty="0" smtClean="0"/>
              <a:t>Educate key physician/prescriber staff</a:t>
            </a:r>
          </a:p>
          <a:p>
            <a:pPr lvl="1"/>
            <a:r>
              <a:rPr lang="en-US" dirty="0" smtClean="0"/>
              <a:t>Make sure your champion is on board with these recommendations</a:t>
            </a:r>
          </a:p>
          <a:p>
            <a:r>
              <a:rPr lang="en-US" dirty="0" smtClean="0"/>
              <a:t>Change order sets</a:t>
            </a:r>
          </a:p>
          <a:p>
            <a:pPr lvl="1"/>
            <a:r>
              <a:rPr lang="en-US" dirty="0" smtClean="0"/>
              <a:t>Default cefepime doses to “SDD” dosing</a:t>
            </a:r>
          </a:p>
          <a:p>
            <a:pPr lvl="1"/>
            <a:r>
              <a:rPr lang="en-US" dirty="0" smtClean="0"/>
              <a:t>Guide towards optimal therapy, based on correct </a:t>
            </a:r>
            <a:r>
              <a:rPr lang="en-US" dirty="0" err="1" smtClean="0"/>
              <a:t>antibiogram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65450"/>
            <a:ext cx="1209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Humphries RM, et al. </a:t>
            </a:r>
            <a:r>
              <a:rPr lang="en-US" sz="1600" dirty="0" err="1" smtClean="0"/>
              <a:t>Clin</a:t>
            </a:r>
            <a:r>
              <a:rPr lang="en-US" sz="1600" dirty="0" smtClean="0"/>
              <a:t> Infect Dis. 2016; 63 (1): 83-88. </a:t>
            </a:r>
          </a:p>
          <a:p>
            <a:r>
              <a:rPr lang="en-US" sz="1600" dirty="0" err="1" smtClean="0"/>
              <a:t>Heil</a:t>
            </a:r>
            <a:r>
              <a:rPr lang="en-US" sz="1600" dirty="0" smtClean="0"/>
              <a:t> EL, et al. 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Microbiol</a:t>
            </a:r>
            <a:r>
              <a:rPr lang="en-US" sz="1600" dirty="0" smtClean="0"/>
              <a:t>. 2016; 54(4): 840-4.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33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ASP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the microbiology lab – implementing new breakpoints is possible…</a:t>
            </a:r>
          </a:p>
          <a:p>
            <a:r>
              <a:rPr lang="en-US" dirty="0" smtClean="0"/>
              <a:t>Update AST cards when new ones are available</a:t>
            </a:r>
          </a:p>
          <a:p>
            <a:pPr lvl="1"/>
            <a:r>
              <a:rPr lang="en-US" dirty="0" smtClean="0"/>
              <a:t>Ask to be notified when new cards are under consideration</a:t>
            </a:r>
          </a:p>
          <a:p>
            <a:pPr lvl="1"/>
            <a:r>
              <a:rPr lang="en-US" dirty="0" smtClean="0"/>
              <a:t>Look at the MIC ranges on the cards!</a:t>
            </a:r>
          </a:p>
          <a:p>
            <a:r>
              <a:rPr lang="en-US" dirty="0" smtClean="0"/>
              <a:t>Software updates</a:t>
            </a:r>
          </a:p>
          <a:p>
            <a:pPr lvl="1"/>
            <a:r>
              <a:rPr lang="en-US" dirty="0" err="1" smtClean="0"/>
              <a:t>Vitek</a:t>
            </a:r>
            <a:r>
              <a:rPr lang="en-US" dirty="0" smtClean="0"/>
              <a:t> 8.01</a:t>
            </a:r>
          </a:p>
          <a:p>
            <a:pPr lvl="1"/>
            <a:r>
              <a:rPr lang="en-US" dirty="0" err="1" smtClean="0"/>
              <a:t>Microscan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Implement new breakpoints through validation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27003"/>
            <a:ext cx="1209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Humphries RM, et al. </a:t>
            </a:r>
            <a:r>
              <a:rPr lang="en-US" sz="1600" dirty="0" err="1" smtClean="0"/>
              <a:t>Clin</a:t>
            </a:r>
            <a:r>
              <a:rPr lang="en-US" sz="1600" dirty="0" smtClean="0"/>
              <a:t> Infect Dis. 2016; 63 (1): 83-88. </a:t>
            </a:r>
          </a:p>
          <a:p>
            <a:r>
              <a:rPr lang="en-US" sz="1600" dirty="0" err="1" smtClean="0"/>
              <a:t>Heil</a:t>
            </a:r>
            <a:r>
              <a:rPr lang="en-US" sz="1600" dirty="0" smtClean="0"/>
              <a:t> EL, et al. 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Microbiol</a:t>
            </a:r>
            <a:r>
              <a:rPr lang="en-US" sz="1600" dirty="0" smtClean="0"/>
              <a:t>. 2016; 54(4): 840-4.</a:t>
            </a:r>
          </a:p>
          <a:p>
            <a:r>
              <a:rPr lang="en-US" sz="1600" dirty="0"/>
              <a:t>https://www.biomerieux-microbio.com/solutions/vitek-2-software-update-makes-lab-workflow-smoother-than-ever/</a:t>
            </a:r>
          </a:p>
        </p:txBody>
      </p:sp>
    </p:spTree>
    <p:extLst>
      <p:ext uri="{BB962C8B-B14F-4D97-AF65-F5344CB8AC3E}">
        <p14:creationId xmlns:p14="http://schemas.microsoft.com/office/powerpoint/2010/main" val="34889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6" y="1464732"/>
            <a:ext cx="6977772" cy="524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33" y="1844512"/>
            <a:ext cx="7275843" cy="479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283" y="4244446"/>
            <a:ext cx="771525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9" y="3027321"/>
            <a:ext cx="7020893" cy="1108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3133" y="662892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Vitek</a:t>
            </a:r>
            <a:r>
              <a:rPr lang="en-US" sz="1600" dirty="0" smtClean="0"/>
              <a:t> and </a:t>
            </a:r>
            <a:r>
              <a:rPr lang="en-US" sz="1600" dirty="0" err="1" smtClean="0"/>
              <a:t>Microscan</a:t>
            </a:r>
            <a:r>
              <a:rPr lang="en-US" sz="1600" dirty="0" smtClean="0"/>
              <a:t> documents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70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</a:t>
            </a:r>
            <a:r>
              <a:rPr lang="en-US" dirty="0"/>
              <a:t>T</a:t>
            </a:r>
            <a:r>
              <a:rPr lang="en-US" dirty="0" smtClean="0"/>
              <a:t>hrough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2" y="1294720"/>
            <a:ext cx="6099674" cy="307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253" y="4191000"/>
            <a:ext cx="6905625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0480" y="6311900"/>
            <a:ext cx="527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https://www.idsociety.org/Topics_of_Interest/Antimicrobial_Resistance/Professionals/Antimicrobial_Susceptibility_Testing/</a:t>
            </a:r>
          </a:p>
        </p:txBody>
      </p:sp>
    </p:spTree>
    <p:extLst>
      <p:ext uri="{BB962C8B-B14F-4D97-AF65-F5344CB8AC3E}">
        <p14:creationId xmlns:p14="http://schemas.microsoft.com/office/powerpoint/2010/main" val="31467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Going Down to the Lab…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QC and Validation processes</a:t>
            </a:r>
          </a:p>
          <a:p>
            <a:r>
              <a:rPr lang="en-US" dirty="0" smtClean="0"/>
              <a:t>CLSI M52: Verification of Commercial Microbial Identification and Antimicrobial Susceptibility Testing Systems</a:t>
            </a:r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9" y="3465936"/>
            <a:ext cx="10522615" cy="236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sz="3200" dirty="0" smtClean="0"/>
              <a:t>Which </a:t>
            </a:r>
            <a:r>
              <a:rPr lang="en-US" sz="3200" dirty="0"/>
              <a:t>of the following drugs has had CLSI and FDA revised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breakpoints </a:t>
            </a:r>
            <a:r>
              <a:rPr lang="en-US" sz="3200" dirty="0"/>
              <a:t>for Pseudomonas since </a:t>
            </a:r>
            <a:r>
              <a:rPr lang="en-US" sz="3200" dirty="0" smtClean="0"/>
              <a:t>2009?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</a:t>
            </a:r>
            <a:r>
              <a:rPr lang="en-US" sz="3200" dirty="0"/>
              <a:t>. </a:t>
            </a:r>
            <a:r>
              <a:rPr lang="en-US" sz="3200" dirty="0" err="1"/>
              <a:t>Cefepime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B</a:t>
            </a:r>
            <a:r>
              <a:rPr lang="en-US" sz="3200" dirty="0"/>
              <a:t>. </a:t>
            </a:r>
            <a:r>
              <a:rPr lang="en-US" sz="3200" dirty="0" err="1"/>
              <a:t>Aztreonam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r>
              <a:rPr lang="en-US" sz="3200" dirty="0" smtClean="0"/>
              <a:t>	C</a:t>
            </a:r>
            <a:r>
              <a:rPr lang="en-US" sz="3200" dirty="0"/>
              <a:t>. </a:t>
            </a:r>
            <a:r>
              <a:rPr lang="en-US" sz="3200" dirty="0" err="1"/>
              <a:t>Piperacillin</a:t>
            </a:r>
            <a:r>
              <a:rPr lang="en-US" sz="3200" dirty="0"/>
              <a:t>/</a:t>
            </a:r>
            <a:r>
              <a:rPr lang="en-US" sz="3200" dirty="0" err="1"/>
              <a:t>tazobactam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D</a:t>
            </a:r>
            <a:r>
              <a:rPr lang="en-US" sz="3200" dirty="0"/>
              <a:t>. Gentamicin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AEE43-E030-45F5-A68C-FF6AD3D200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</p:spPr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F6BE801-7B16-4A34-8EE2-1506738A151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63 </a:t>
            </a:r>
            <a:r>
              <a:rPr lang="en-US" sz="3000" dirty="0" err="1">
                <a:solidFill>
                  <a:schemeClr val="bg1"/>
                </a:solidFill>
              </a:rPr>
              <a:t>yo</a:t>
            </a:r>
            <a:r>
              <a:rPr lang="en-US" sz="3000" dirty="0">
                <a:solidFill>
                  <a:schemeClr val="bg1"/>
                </a:solidFill>
              </a:rPr>
              <a:t> M</a:t>
            </a:r>
          </a:p>
          <a:p>
            <a:r>
              <a:rPr lang="en-US" sz="3000" dirty="0">
                <a:solidFill>
                  <a:schemeClr val="bg1"/>
                </a:solidFill>
              </a:rPr>
              <a:t>PMH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2333" dirty="0">
                <a:solidFill>
                  <a:schemeClr val="bg1"/>
                </a:solidFill>
                <a:latin typeface="Courier New" panose="02070309020205020404" pitchFamily="49" charset="0"/>
              </a:rPr>
              <a:t>laparotomy, gastrojejunostomy, and serosal repair performed for gastric outlet obstruction (2016)</a:t>
            </a:r>
            <a:endParaRPr lang="en-US" sz="2333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Last </a:t>
            </a:r>
            <a:r>
              <a:rPr lang="en-US" sz="3000" dirty="0" err="1">
                <a:solidFill>
                  <a:schemeClr val="bg1"/>
                </a:solidFill>
              </a:rPr>
              <a:t>outpt</a:t>
            </a:r>
            <a:r>
              <a:rPr lang="en-US" sz="3000" dirty="0">
                <a:solidFill>
                  <a:schemeClr val="bg1"/>
                </a:solidFill>
              </a:rPr>
              <a:t> clinic visit </a:t>
            </a:r>
            <a:r>
              <a:rPr lang="en-US" sz="2333" dirty="0">
                <a:solidFill>
                  <a:schemeClr val="bg1"/>
                </a:solidFill>
              </a:rPr>
              <a:t>(4 </a:t>
            </a:r>
            <a:r>
              <a:rPr lang="en-US" sz="2333" dirty="0" err="1">
                <a:solidFill>
                  <a:schemeClr val="bg1"/>
                </a:solidFill>
              </a:rPr>
              <a:t>mo</a:t>
            </a:r>
            <a:r>
              <a:rPr lang="en-US" sz="2333" dirty="0">
                <a:solidFill>
                  <a:schemeClr val="bg1"/>
                </a:solidFill>
              </a:rPr>
              <a:t> previous):  “</a:t>
            </a:r>
            <a:r>
              <a:rPr lang="en-US" sz="2333" dirty="0">
                <a:solidFill>
                  <a:schemeClr val="bg1"/>
                </a:solidFill>
                <a:latin typeface="Courier New" panose="02070309020205020404" pitchFamily="49" charset="0"/>
              </a:rPr>
              <a:t>with long standing </a:t>
            </a:r>
            <a:r>
              <a:rPr lang="en-US" sz="2333" dirty="0" err="1">
                <a:solidFill>
                  <a:schemeClr val="bg1"/>
                </a:solidFill>
                <a:latin typeface="Courier New" panose="02070309020205020404" pitchFamily="49" charset="0"/>
              </a:rPr>
              <a:t>hx</a:t>
            </a:r>
            <a:r>
              <a:rPr lang="en-US" sz="2333" dirty="0">
                <a:solidFill>
                  <a:schemeClr val="bg1"/>
                </a:solidFill>
                <a:latin typeface="Courier New" panose="02070309020205020404" pitchFamily="49" charset="0"/>
              </a:rPr>
              <a:t> of gastroparesis and weight loss who in 2016 had gastrojejunostomy and J tube placement for c/o </a:t>
            </a:r>
            <a:r>
              <a:rPr lang="en-US" sz="2333" dirty="0" err="1">
                <a:solidFill>
                  <a:schemeClr val="bg1"/>
                </a:solidFill>
                <a:latin typeface="Courier New" panose="02070309020205020404" pitchFamily="49" charset="0"/>
              </a:rPr>
              <a:t>abd</a:t>
            </a:r>
            <a:r>
              <a:rPr lang="en-US" sz="2333" dirty="0">
                <a:solidFill>
                  <a:schemeClr val="bg1"/>
                </a:solidFill>
                <a:latin typeface="Courier New" panose="02070309020205020404" pitchFamily="49" charset="0"/>
              </a:rPr>
              <a:t> pain from </a:t>
            </a:r>
            <a:r>
              <a:rPr lang="en-US" sz="2333" dirty="0" err="1">
                <a:solidFill>
                  <a:schemeClr val="bg1"/>
                </a:solidFill>
                <a:latin typeface="Courier New" panose="02070309020205020404" pitchFamily="49" charset="0"/>
              </a:rPr>
              <a:t>prev</a:t>
            </a:r>
            <a:r>
              <a:rPr lang="en-US" sz="2333" dirty="0">
                <a:solidFill>
                  <a:schemeClr val="bg1"/>
                </a:solidFill>
                <a:latin typeface="Courier New" panose="02070309020205020404" pitchFamily="49" charset="0"/>
              </a:rPr>
              <a:t> gastric stimulator”</a:t>
            </a:r>
            <a:endParaRPr lang="en-US" sz="2333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3000" dirty="0">
                <a:solidFill>
                  <a:schemeClr val="bg1"/>
                </a:solidFill>
              </a:rPr>
              <a:t>Last hospital admission: 19 months previous</a:t>
            </a:r>
          </a:p>
          <a:p>
            <a:pPr>
              <a:buFontTx/>
              <a:buChar char="-"/>
            </a:pPr>
            <a:r>
              <a:rPr lang="en-US" sz="3000" dirty="0" err="1">
                <a:solidFill>
                  <a:schemeClr val="bg1"/>
                </a:solidFill>
              </a:rPr>
              <a:t>Prev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abx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Hx</a:t>
            </a:r>
            <a:r>
              <a:rPr lang="en-US" sz="3000" dirty="0">
                <a:solidFill>
                  <a:schemeClr val="bg1"/>
                </a:solidFill>
              </a:rPr>
              <a:t>: clindamycin </a:t>
            </a:r>
            <a:r>
              <a:rPr lang="en-US" sz="3000" dirty="0" err="1">
                <a:solidFill>
                  <a:schemeClr val="bg1"/>
                </a:solidFill>
              </a:rPr>
              <a:t>po</a:t>
            </a:r>
            <a:r>
              <a:rPr lang="en-US" sz="3000" dirty="0">
                <a:solidFill>
                  <a:schemeClr val="bg1"/>
                </a:solidFill>
              </a:rPr>
              <a:t> x 7d  (7 months ago)</a:t>
            </a:r>
          </a:p>
          <a:p>
            <a:pPr>
              <a:buFontTx/>
              <a:buChar char="-"/>
            </a:pPr>
            <a:r>
              <a:rPr lang="en-US" sz="3000" dirty="0">
                <a:solidFill>
                  <a:schemeClr val="bg1"/>
                </a:solidFill>
              </a:rPr>
              <a:t>Complicated post-op course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sz="3200" dirty="0" smtClean="0"/>
              <a:t>Which </a:t>
            </a:r>
            <a:r>
              <a:rPr lang="en-US" sz="3200" dirty="0"/>
              <a:t>of the following is NOT true regarding the SDD susceptibility </a:t>
            </a:r>
            <a:r>
              <a:rPr lang="en-US" sz="3200" dirty="0" smtClean="0"/>
              <a:t>category: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A</a:t>
            </a:r>
            <a:r>
              <a:rPr lang="en-US" sz="3200" dirty="0"/>
              <a:t>. It applies to </a:t>
            </a:r>
            <a:r>
              <a:rPr lang="en-US" sz="3200" dirty="0" err="1"/>
              <a:t>cefepime</a:t>
            </a:r>
            <a:r>
              <a:rPr lang="en-US" sz="3200" dirty="0"/>
              <a:t> for </a:t>
            </a:r>
            <a:r>
              <a:rPr lang="en-US" sz="3200" dirty="0" err="1"/>
              <a:t>Enterobacteriaceae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r>
              <a:rPr lang="en-US" sz="3200" dirty="0" smtClean="0"/>
              <a:t>	B</a:t>
            </a:r>
            <a:r>
              <a:rPr lang="en-US" sz="3200" dirty="0"/>
              <a:t>. It is an FDA designation</a:t>
            </a:r>
          </a:p>
          <a:p>
            <a:pPr marL="0" indent="0">
              <a:buNone/>
            </a:pPr>
            <a:r>
              <a:rPr lang="en-US" sz="3200" dirty="0" smtClean="0"/>
              <a:t>	C</a:t>
            </a:r>
            <a:r>
              <a:rPr lang="en-US" sz="3200" dirty="0"/>
              <a:t>. It can be interpreted as “intermediate” </a:t>
            </a:r>
          </a:p>
          <a:p>
            <a:pPr marL="0" indent="0">
              <a:buNone/>
            </a:pPr>
            <a:r>
              <a:rPr lang="en-US" sz="3200" dirty="0" smtClean="0"/>
              <a:t>	D</a:t>
            </a:r>
            <a:r>
              <a:rPr lang="en-US" sz="3200" dirty="0"/>
              <a:t>. It accounts for PK/PD parameters to dictate dose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Thank You!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Special thanks to Nicole Emery, MS (UAMS Micro Lab)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Contact information</a:t>
            </a:r>
          </a:p>
          <a:p>
            <a:pPr marL="0" indent="0">
              <a:buNone/>
            </a:pPr>
            <a:r>
              <a:rPr lang="en-US" dirty="0" smtClean="0"/>
              <a:t>Katie Lusardi, </a:t>
            </a:r>
            <a:r>
              <a:rPr lang="en-US" dirty="0" err="1" smtClean="0"/>
              <a:t>PharmD</a:t>
            </a:r>
            <a:r>
              <a:rPr lang="en-US" dirty="0" smtClean="0"/>
              <a:t>, BCPS-AQ ID</a:t>
            </a:r>
          </a:p>
          <a:p>
            <a:pPr marL="0" indent="0">
              <a:buNone/>
            </a:pPr>
            <a:r>
              <a:rPr lang="en-US" dirty="0" smtClean="0"/>
              <a:t>Pharmacy Clinical Specialist, Antimicrobial Stewardship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KTLusardi@uams.edu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Leading to Improvements in Resistance and MICs at St. </a:t>
            </a:r>
            <a:r>
              <a:rPr lang="en-US" dirty="0" err="1" smtClean="0"/>
              <a:t>Bernards</a:t>
            </a:r>
            <a:r>
              <a:rPr lang="en-US" dirty="0" smtClean="0"/>
              <a:t>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97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Improving Treatment of Extended </a:t>
            </a:r>
            <a:br>
              <a:rPr lang="en-US" b="1" dirty="0" smtClean="0"/>
            </a:br>
            <a:r>
              <a:rPr lang="en-US" b="1" dirty="0" smtClean="0"/>
              <a:t>Spectrum Beta-lactamase (+) Organisms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2693" y="1825625"/>
            <a:ext cx="11177954" cy="4610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/>
              <a:t>Interventions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b="1" dirty="0" smtClean="0"/>
              <a:t>Changes in Microbiology</a:t>
            </a:r>
          </a:p>
          <a:p>
            <a:pPr lvl="2"/>
            <a:r>
              <a:rPr lang="en-US" dirty="0" smtClean="0"/>
              <a:t>I</a:t>
            </a:r>
            <a:r>
              <a:rPr lang="en-US" sz="2400" dirty="0" smtClean="0"/>
              <a:t>ncorporated </a:t>
            </a:r>
            <a:r>
              <a:rPr lang="en-US" sz="2400" dirty="0"/>
              <a:t>“ESBL +” into the organism name for easier distinction of multi-drug resistant organism when reviewing current or previous culture history</a:t>
            </a:r>
          </a:p>
          <a:p>
            <a:pPr lvl="2"/>
            <a:r>
              <a:rPr lang="en-US" sz="2400" dirty="0"/>
              <a:t>Automatically changed culture and susceptibility (C&amp;S) results to guide therapy decisions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b="1" dirty="0" smtClean="0"/>
              <a:t>Utilizing </a:t>
            </a:r>
            <a:r>
              <a:rPr lang="en-US" sz="2800" b="1" dirty="0"/>
              <a:t>clinical decision </a:t>
            </a:r>
            <a:r>
              <a:rPr lang="en-US" sz="2800" b="1" dirty="0" smtClean="0"/>
              <a:t>support</a:t>
            </a:r>
          </a:p>
          <a:p>
            <a:pPr lvl="2"/>
            <a:r>
              <a:rPr lang="en-US" sz="2400" dirty="0" smtClean="0"/>
              <a:t>Receive </a:t>
            </a:r>
            <a:r>
              <a:rPr lang="en-US" sz="2400" dirty="0"/>
              <a:t>real-time </a:t>
            </a:r>
            <a:r>
              <a:rPr lang="en-US" sz="2400" dirty="0" smtClean="0"/>
              <a:t>alerts </a:t>
            </a:r>
            <a:r>
              <a:rPr lang="en-US" sz="2400" dirty="0"/>
              <a:t>on all positive cultures including ESBL (+) organisms </a:t>
            </a:r>
            <a:r>
              <a:rPr lang="en-US" sz="2400" dirty="0" smtClean="0"/>
              <a:t>and for </a:t>
            </a:r>
            <a:r>
              <a:rPr lang="en-US" sz="2400" dirty="0"/>
              <a:t>patients re-admitted with a previous ESBL (+) culture result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b="1" dirty="0" smtClean="0"/>
              <a:t>Educating healthcare providers</a:t>
            </a:r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r>
              <a:rPr lang="en-US" sz="2800" i="1" dirty="0" smtClean="0"/>
              <a:t>ESBL = Extended Spectrum Beta-Lactamase</a:t>
            </a:r>
          </a:p>
          <a:p>
            <a:pPr marL="914400" lvl="2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ESBL (+) Microbiology Interventions</a:t>
            </a:r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896522" cy="4351338"/>
          </a:xfrm>
        </p:spPr>
      </p:pic>
      <p:sp>
        <p:nvSpPr>
          <p:cNvPr id="10" name="Oval 9"/>
          <p:cNvSpPr/>
          <p:nvPr/>
        </p:nvSpPr>
        <p:spPr>
          <a:xfrm>
            <a:off x="3476479" y="2477548"/>
            <a:ext cx="1429407" cy="3573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5461837" y="2563435"/>
            <a:ext cx="2974427" cy="11929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04" y="2204604"/>
            <a:ext cx="281659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94"/>
            <a:ext cx="10515600" cy="1325563"/>
          </a:xfrm>
        </p:spPr>
        <p:txBody>
          <a:bodyPr/>
          <a:lstStyle/>
          <a:p>
            <a:r>
              <a:rPr lang="en-US" b="1" dirty="0" smtClean="0"/>
              <a:t>ESBL (+) Intervention Outcomes:</a:t>
            </a:r>
            <a:br>
              <a:rPr lang="en-US" b="1" dirty="0" smtClean="0"/>
            </a:br>
            <a:r>
              <a:rPr lang="en-US" b="1" dirty="0" smtClean="0"/>
              <a:t>Appropriate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5286"/>
            <a:ext cx="5181600" cy="51144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Evaluation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6 months pre- and post-intervention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Outcomes:  Empiric Therapy</a:t>
            </a:r>
          </a:p>
          <a:p>
            <a:r>
              <a:rPr lang="en-US" dirty="0" smtClean="0"/>
              <a:t>Appropriate therapy if antibiotic ordered </a:t>
            </a:r>
            <a:r>
              <a:rPr lang="en-US" dirty="0"/>
              <a:t>within 24 hours of admission that was effective based on the most recent ESBL positive organism </a:t>
            </a:r>
            <a:r>
              <a:rPr lang="en-US" dirty="0" smtClean="0"/>
              <a:t>C&amp;S results</a:t>
            </a:r>
          </a:p>
          <a:p>
            <a:r>
              <a:rPr lang="en-US" dirty="0" smtClean="0"/>
              <a:t>*Prior </a:t>
            </a:r>
            <a:r>
              <a:rPr lang="en-US" dirty="0"/>
              <a:t>to </a:t>
            </a:r>
            <a:r>
              <a:rPr lang="en-US" dirty="0" smtClean="0"/>
              <a:t>intervention, </a:t>
            </a:r>
            <a:r>
              <a:rPr lang="en-US" dirty="0"/>
              <a:t>ESBL (+) organisms were not specifically labeled on the microbiology C&amp;S </a:t>
            </a:r>
            <a:r>
              <a:rPr lang="en-US" dirty="0" smtClean="0"/>
              <a:t>results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Outcomes:  Targeted Therapy</a:t>
            </a:r>
          </a:p>
          <a:p>
            <a:r>
              <a:rPr lang="en-US" dirty="0" smtClean="0"/>
              <a:t>Appropriate therapy if ordered within </a:t>
            </a:r>
            <a:r>
              <a:rPr lang="en-US" dirty="0"/>
              <a:t>24 hours of the final </a:t>
            </a:r>
            <a:r>
              <a:rPr lang="en-US" dirty="0" smtClean="0"/>
              <a:t>C&amp;S </a:t>
            </a:r>
            <a:r>
              <a:rPr lang="en-US" dirty="0"/>
              <a:t>results, </a:t>
            </a:r>
            <a:r>
              <a:rPr lang="en-US" dirty="0" smtClean="0"/>
              <a:t>organism susceptible, </a:t>
            </a:r>
            <a:r>
              <a:rPr lang="en-US" dirty="0"/>
              <a:t>and </a:t>
            </a:r>
            <a:r>
              <a:rPr lang="en-US" dirty="0" smtClean="0"/>
              <a:t>appropriate </a:t>
            </a:r>
            <a:r>
              <a:rPr lang="en-US" dirty="0"/>
              <a:t>for site of </a:t>
            </a:r>
            <a:r>
              <a:rPr lang="en-US" dirty="0" smtClean="0"/>
              <a:t>infection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5910937"/>
              </p:ext>
            </p:extLst>
          </p:nvPr>
        </p:nvGraphicFramePr>
        <p:xfrm>
          <a:off x="6172199" y="1825624"/>
          <a:ext cx="5809593" cy="478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8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65125"/>
            <a:ext cx="10515600" cy="1325563"/>
          </a:xfrm>
        </p:spPr>
        <p:txBody>
          <a:bodyPr/>
          <a:lstStyle/>
          <a:p>
            <a:r>
              <a:rPr lang="en-US" b="1" dirty="0"/>
              <a:t>ESBL (+) Intervention Outcomes:</a:t>
            </a:r>
            <a:br>
              <a:rPr lang="en-US" b="1" dirty="0"/>
            </a:br>
            <a:r>
              <a:rPr lang="en-US" b="1" dirty="0"/>
              <a:t>Halted </a:t>
            </a:r>
            <a:r>
              <a:rPr lang="en-US" b="1" dirty="0" smtClean="0"/>
              <a:t>Increasing Percentage </a:t>
            </a:r>
            <a:r>
              <a:rPr lang="en-US" b="1" dirty="0"/>
              <a:t>of </a:t>
            </a:r>
            <a:r>
              <a:rPr lang="en-US" b="1" dirty="0" smtClean="0"/>
              <a:t>ESBLs?</a:t>
            </a:r>
            <a:endParaRPr lang="en-US" b="1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6274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1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Other Risk Factors for ESBL </a:t>
            </a:r>
            <a:br>
              <a:rPr lang="en-US" b="1" dirty="0" smtClean="0"/>
            </a:br>
            <a:r>
              <a:rPr lang="en-US" b="1" dirty="0" smtClean="0"/>
              <a:t>Infection Should Be Considered?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84169" cy="4938591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Healthcare exposure</a:t>
            </a:r>
          </a:p>
          <a:p>
            <a:pPr lvl="1"/>
            <a:r>
              <a:rPr lang="en-US" sz="3400" dirty="0" smtClean="0"/>
              <a:t>Hospitalization, long-term care residence, hemodialysis, intravascular catheter</a:t>
            </a:r>
            <a:r>
              <a:rPr lang="en-US" sz="3400" baseline="30000" dirty="0" smtClean="0"/>
              <a:t>1</a:t>
            </a:r>
          </a:p>
          <a:p>
            <a:r>
              <a:rPr lang="en-US" sz="4000" b="1" dirty="0" smtClean="0"/>
              <a:t>Community exposure</a:t>
            </a:r>
          </a:p>
          <a:p>
            <a:pPr lvl="1"/>
            <a:r>
              <a:rPr lang="en-US" sz="3400" dirty="0" smtClean="0"/>
              <a:t>Recent antibiotics, corticosteroid usage, PEG tube</a:t>
            </a:r>
            <a:r>
              <a:rPr lang="en-US" sz="3400" baseline="30000" dirty="0" smtClean="0"/>
              <a:t>1</a:t>
            </a:r>
          </a:p>
          <a:p>
            <a:r>
              <a:rPr lang="en-US" sz="3800" b="1" dirty="0" smtClean="0"/>
              <a:t>Antibiotics</a:t>
            </a:r>
          </a:p>
          <a:p>
            <a:pPr lvl="1"/>
            <a:r>
              <a:rPr lang="en-US" sz="3300" dirty="0" smtClean="0"/>
              <a:t>US </a:t>
            </a:r>
            <a:r>
              <a:rPr lang="en-US" sz="3300" dirty="0" smtClean="0"/>
              <a:t>veterans </a:t>
            </a:r>
            <a:r>
              <a:rPr lang="en-US" sz="3300" dirty="0" smtClean="0"/>
              <a:t>with spinal cord injury</a:t>
            </a:r>
            <a:r>
              <a:rPr lang="en-US" sz="3300" baseline="30000" dirty="0" smtClean="0"/>
              <a:t>2</a:t>
            </a:r>
            <a:r>
              <a:rPr lang="en-US" sz="3300" dirty="0" smtClean="0"/>
              <a:t>:  </a:t>
            </a:r>
            <a:r>
              <a:rPr lang="en-US" sz="3300" dirty="0" err="1"/>
              <a:t>f</a:t>
            </a:r>
            <a:r>
              <a:rPr lang="en-US" sz="3300" dirty="0" err="1" smtClean="0"/>
              <a:t>luoroquinolones</a:t>
            </a:r>
            <a:r>
              <a:rPr lang="en-US" sz="3300" dirty="0" smtClean="0"/>
              <a:t>, 3</a:t>
            </a:r>
            <a:r>
              <a:rPr lang="en-US" sz="3300" baseline="30000" dirty="0" smtClean="0"/>
              <a:t>rd</a:t>
            </a:r>
            <a:r>
              <a:rPr lang="en-US" sz="3300" dirty="0" smtClean="0"/>
              <a:t> and 4</a:t>
            </a:r>
            <a:r>
              <a:rPr lang="en-US" sz="3300" baseline="30000" dirty="0" smtClean="0"/>
              <a:t>th</a:t>
            </a:r>
            <a:r>
              <a:rPr lang="en-US" sz="3300" dirty="0" smtClean="0"/>
              <a:t> generation </a:t>
            </a:r>
            <a:r>
              <a:rPr lang="en-US" sz="3300" dirty="0" err="1" smtClean="0"/>
              <a:t>cephalosporins</a:t>
            </a:r>
            <a:endParaRPr lang="en-US" sz="3300" dirty="0" smtClean="0"/>
          </a:p>
          <a:p>
            <a:pPr lvl="1"/>
            <a:r>
              <a:rPr lang="en-US" sz="3300" dirty="0" smtClean="0"/>
              <a:t>Japan</a:t>
            </a:r>
            <a:r>
              <a:rPr lang="en-US" sz="3300" baseline="30000" dirty="0" smtClean="0"/>
              <a:t>3</a:t>
            </a:r>
            <a:r>
              <a:rPr lang="en-US" sz="3300" dirty="0" smtClean="0"/>
              <a:t>:  aminoglycosides, </a:t>
            </a:r>
            <a:r>
              <a:rPr lang="en-US" sz="3300" dirty="0" err="1" smtClean="0"/>
              <a:t>tetracyclines</a:t>
            </a:r>
            <a:r>
              <a:rPr lang="en-US" sz="3300" dirty="0" smtClean="0"/>
              <a:t>, </a:t>
            </a:r>
            <a:r>
              <a:rPr lang="en-US" sz="3300" dirty="0" err="1" smtClean="0"/>
              <a:t>fluoroquinolones</a:t>
            </a:r>
            <a:r>
              <a:rPr lang="en-US" sz="3300" dirty="0" smtClean="0"/>
              <a:t>, TMP/SMX, 2</a:t>
            </a:r>
            <a:r>
              <a:rPr lang="en-US" sz="3300" baseline="30000" dirty="0" smtClean="0"/>
              <a:t>nd</a:t>
            </a:r>
            <a:r>
              <a:rPr lang="en-US" sz="3300" dirty="0" smtClean="0"/>
              <a:t> and 4</a:t>
            </a:r>
            <a:r>
              <a:rPr lang="en-US" sz="3300" baseline="30000" dirty="0" smtClean="0"/>
              <a:t>th</a:t>
            </a:r>
            <a:r>
              <a:rPr lang="en-US" sz="3300" dirty="0" smtClean="0"/>
              <a:t> generation </a:t>
            </a:r>
            <a:r>
              <a:rPr lang="en-US" sz="3300" dirty="0" err="1" smtClean="0"/>
              <a:t>cephalosporins</a:t>
            </a:r>
            <a:endParaRPr lang="en-US" sz="3300" dirty="0" smtClean="0"/>
          </a:p>
          <a:p>
            <a:pPr lvl="1"/>
            <a:r>
              <a:rPr lang="en-US" sz="3300" dirty="0" smtClean="0"/>
              <a:t>Thailand</a:t>
            </a:r>
            <a:r>
              <a:rPr lang="en-US" sz="3300" baseline="30000" dirty="0" smtClean="0"/>
              <a:t>4</a:t>
            </a:r>
            <a:r>
              <a:rPr lang="en-US" sz="3300" dirty="0" smtClean="0"/>
              <a:t>:  </a:t>
            </a:r>
            <a:r>
              <a:rPr lang="en-US" sz="3300" dirty="0" err="1"/>
              <a:t>c</a:t>
            </a:r>
            <a:r>
              <a:rPr lang="en-US" sz="3300" dirty="0" err="1" smtClean="0"/>
              <a:t>ephalosporins</a:t>
            </a:r>
            <a:r>
              <a:rPr lang="en-US" sz="3300" dirty="0" smtClean="0"/>
              <a:t>, beta-lactam/beta-lactamase inhibitors</a:t>
            </a:r>
          </a:p>
          <a:p>
            <a:r>
              <a:rPr lang="en-US" sz="4000" b="1" dirty="0" smtClean="0"/>
              <a:t>Increased risk of </a:t>
            </a:r>
            <a:r>
              <a:rPr lang="en-US" sz="4000" b="1" u="sng" dirty="0" smtClean="0"/>
              <a:t>colonization</a:t>
            </a:r>
            <a:r>
              <a:rPr lang="en-US" sz="4000" b="1" dirty="0" smtClean="0"/>
              <a:t> with ESBL-producing </a:t>
            </a:r>
            <a:r>
              <a:rPr lang="en-US" sz="4000" b="1" i="1" dirty="0" err="1" smtClean="0"/>
              <a:t>Enterobacteriaceae</a:t>
            </a:r>
            <a:endParaRPr lang="en-US" sz="4000" b="1" i="1" dirty="0" smtClean="0"/>
          </a:p>
          <a:p>
            <a:pPr lvl="1"/>
            <a:r>
              <a:rPr lang="en-US" sz="3400" dirty="0" smtClean="0"/>
              <a:t>Travel to Asia</a:t>
            </a:r>
            <a:r>
              <a:rPr lang="en-US" sz="3300" baseline="30000" dirty="0"/>
              <a:t>1</a:t>
            </a:r>
            <a:endParaRPr lang="en-US" sz="3300" dirty="0" smtClean="0"/>
          </a:p>
          <a:p>
            <a:pPr lvl="1"/>
            <a:r>
              <a:rPr lang="en-US" sz="3400" dirty="0" smtClean="0"/>
              <a:t>Netherlands</a:t>
            </a:r>
            <a:r>
              <a:rPr lang="en-US" sz="3300" baseline="30000" dirty="0"/>
              <a:t>5</a:t>
            </a:r>
            <a:r>
              <a:rPr lang="en-US" sz="3400" dirty="0" smtClean="0"/>
              <a:t>:  proton pump inhibitor usage?</a:t>
            </a:r>
            <a:endParaRPr lang="en-US" sz="3400" baseline="300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02677" y="6377242"/>
            <a:ext cx="10867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Munoz-Price, L.S. (2018). Extended-spectrum beta-lactamases.  In A. Bloom (Ed.), </a:t>
            </a:r>
            <a:r>
              <a:rPr lang="en-US" sz="1200" i="1" dirty="0" err="1" smtClean="0"/>
              <a:t>UpToDate</a:t>
            </a:r>
            <a:r>
              <a:rPr lang="en-US" sz="1200" dirty="0" smtClean="0"/>
              <a:t>. Retrieved September 19, 2018.  </a:t>
            </a:r>
            <a:r>
              <a:rPr lang="en-US" sz="1200" baseline="30000" dirty="0"/>
              <a:t>2</a:t>
            </a:r>
            <a:r>
              <a:rPr lang="en-US" sz="1200" i="1" dirty="0" smtClean="0"/>
              <a:t>Infect Control </a:t>
            </a:r>
            <a:r>
              <a:rPr lang="en-US" sz="1200" i="1" dirty="0" err="1" smtClean="0"/>
              <a:t>Hosp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Epidemiol</a:t>
            </a:r>
            <a:r>
              <a:rPr lang="en-US" sz="1200" i="1" dirty="0" smtClean="0"/>
              <a:t> </a:t>
            </a:r>
            <a:r>
              <a:rPr lang="en-US" sz="1200" dirty="0" smtClean="0"/>
              <a:t>2016;37:768-776.   </a:t>
            </a:r>
            <a:r>
              <a:rPr lang="en-US" sz="1200" baseline="30000" dirty="0"/>
              <a:t>3</a:t>
            </a:r>
            <a:r>
              <a:rPr lang="en-US" sz="1200" dirty="0" smtClean="0"/>
              <a:t>J</a:t>
            </a:r>
            <a:r>
              <a:rPr lang="en-US" sz="1200" i="1" dirty="0" smtClean="0"/>
              <a:t> Infect </a:t>
            </a:r>
            <a:r>
              <a:rPr lang="en-US" sz="1200" i="1" dirty="0" err="1" smtClean="0"/>
              <a:t>Chemother</a:t>
            </a:r>
            <a:r>
              <a:rPr lang="en-US" sz="1200" dirty="0" smtClean="0"/>
              <a:t>. 22 (2016) 319-326.  </a:t>
            </a:r>
            <a:r>
              <a:rPr lang="en-US" sz="1200" baseline="30000" dirty="0" smtClean="0"/>
              <a:t>4</a:t>
            </a:r>
            <a:r>
              <a:rPr lang="en-US" sz="1200" i="1" dirty="0" smtClean="0"/>
              <a:t>Southeast Asian J Trop Med Public Health. </a:t>
            </a:r>
            <a:r>
              <a:rPr lang="en-US" sz="1200" dirty="0" smtClean="0"/>
              <a:t>2016 Mar;47(2):227-33</a:t>
            </a:r>
            <a:r>
              <a:rPr lang="en-US" sz="1200" i="1" dirty="0" smtClean="0"/>
              <a:t>.</a:t>
            </a:r>
            <a:r>
              <a:rPr lang="en-US" sz="1200" dirty="0" smtClean="0"/>
              <a:t>  </a:t>
            </a:r>
            <a:r>
              <a:rPr lang="en-US" sz="1200" baseline="30000" dirty="0" smtClean="0"/>
              <a:t>5</a:t>
            </a:r>
            <a:r>
              <a:rPr lang="en-US" sz="1200" i="1" dirty="0" smtClean="0"/>
              <a:t>Clin Infect Dis</a:t>
            </a:r>
            <a:r>
              <a:rPr lang="en-US" sz="1200" dirty="0" smtClean="0"/>
              <a:t>. 2017;64(3):36 1-3.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97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Impact of </a:t>
            </a:r>
            <a:r>
              <a:rPr lang="en-US" b="1" dirty="0" err="1"/>
              <a:t>Vancomycin</a:t>
            </a:r>
            <a:r>
              <a:rPr lang="en-US" b="1" dirty="0"/>
              <a:t> Loading Doses on</a:t>
            </a:r>
            <a:br>
              <a:rPr lang="en-US" b="1" dirty="0"/>
            </a:br>
            <a:r>
              <a:rPr lang="en-US" b="1" dirty="0"/>
              <a:t>MRSA </a:t>
            </a:r>
            <a:r>
              <a:rPr lang="en-US" b="1" dirty="0" err="1"/>
              <a:t>Vancomycin</a:t>
            </a:r>
            <a:r>
              <a:rPr lang="en-US" b="1" dirty="0"/>
              <a:t> 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2693" y="1825624"/>
            <a:ext cx="11177954" cy="4926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u="sng" dirty="0" smtClean="0"/>
              <a:t>Intervention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3000" dirty="0"/>
              <a:t>Loading doses for all adult patients receiving Vancomycin unless the first dose already </a:t>
            </a:r>
            <a:r>
              <a:rPr lang="en-US" sz="3000" dirty="0" smtClean="0"/>
              <a:t>administered</a:t>
            </a:r>
            <a:endParaRPr lang="en-US" sz="3000" dirty="0"/>
          </a:p>
          <a:p>
            <a:pPr lvl="2"/>
            <a:r>
              <a:rPr lang="en-US" sz="2200" dirty="0"/>
              <a:t>25 mg/kg (max 2 grams)</a:t>
            </a:r>
          </a:p>
          <a:p>
            <a:pPr marL="0" indent="0">
              <a:buNone/>
            </a:pPr>
            <a:r>
              <a:rPr lang="en-US" sz="3500" b="1" u="sng" dirty="0" smtClean="0"/>
              <a:t>Evaluation</a:t>
            </a:r>
            <a:endParaRPr lang="en-US" sz="3500" b="1" u="sng" dirty="0"/>
          </a:p>
          <a:p>
            <a:pPr marL="914400" lvl="1" indent="-457200">
              <a:buFont typeface="+mj-lt"/>
              <a:buAutoNum type="arabicParenR"/>
            </a:pPr>
            <a:r>
              <a:rPr lang="en-US" sz="3000" dirty="0" smtClean="0"/>
              <a:t>Retrospective Inpatient Data</a:t>
            </a:r>
          </a:p>
          <a:p>
            <a:pPr lvl="2"/>
            <a:r>
              <a:rPr lang="en-US" sz="2200" dirty="0" smtClean="0"/>
              <a:t>Pre-Intervention (Jan 2011 – Nov 2013) and Post-Intervention (Dec 2013 – Sept 2016)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3000" dirty="0" smtClean="0"/>
              <a:t>Primary Endpoint</a:t>
            </a:r>
          </a:p>
          <a:p>
            <a:pPr lvl="2"/>
            <a:r>
              <a:rPr lang="en-US" sz="2200" dirty="0"/>
              <a:t>Mean </a:t>
            </a:r>
            <a:r>
              <a:rPr lang="en-US" sz="2200" dirty="0" err="1"/>
              <a:t>Vancomycin</a:t>
            </a:r>
            <a:r>
              <a:rPr lang="en-US" sz="2200" dirty="0"/>
              <a:t> minimum inhibitory concentration (MIC) values for </a:t>
            </a:r>
            <a:r>
              <a:rPr lang="en-US" sz="2200" dirty="0" smtClean="0"/>
              <a:t>MRSA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3000" dirty="0" smtClean="0"/>
              <a:t>Secondary Endpoints</a:t>
            </a:r>
          </a:p>
          <a:p>
            <a:pPr lvl="2"/>
            <a:r>
              <a:rPr lang="en-US" sz="2200" dirty="0" err="1" smtClean="0"/>
              <a:t>Vancomycin</a:t>
            </a:r>
            <a:r>
              <a:rPr lang="en-US" sz="2200" dirty="0" smtClean="0"/>
              <a:t> usage defined as mean days of therapy (DOT) per 1000 patient days</a:t>
            </a:r>
          </a:p>
          <a:p>
            <a:pPr lvl="2"/>
            <a:r>
              <a:rPr lang="en-US" sz="2200" dirty="0" smtClean="0"/>
              <a:t>Acute kidney injury (AKI) defined as </a:t>
            </a:r>
            <a:r>
              <a:rPr lang="en-US" sz="2200" dirty="0" smtClean="0">
                <a:latin typeface="Calibri"/>
              </a:rPr>
              <a:t>≥ 0.3 mg/</a:t>
            </a:r>
            <a:r>
              <a:rPr lang="en-US" sz="2200" dirty="0" err="1" smtClean="0">
                <a:latin typeface="Calibri"/>
              </a:rPr>
              <a:t>dL</a:t>
            </a:r>
            <a:r>
              <a:rPr lang="en-US" sz="2200" dirty="0" smtClean="0">
                <a:latin typeface="Calibri"/>
              </a:rPr>
              <a:t> increase in </a:t>
            </a:r>
            <a:r>
              <a:rPr lang="en-US" sz="2200" dirty="0" err="1" smtClean="0">
                <a:latin typeface="Calibri"/>
              </a:rPr>
              <a:t>SCr</a:t>
            </a:r>
            <a:r>
              <a:rPr lang="en-US" sz="2200" dirty="0" smtClean="0">
                <a:latin typeface="Calibri"/>
              </a:rPr>
              <a:t> within  48 hours after administering  1</a:t>
            </a:r>
            <a:r>
              <a:rPr lang="en-US" sz="2200" baseline="30000" dirty="0" smtClean="0">
                <a:latin typeface="Calibri"/>
              </a:rPr>
              <a:t>st</a:t>
            </a:r>
            <a:r>
              <a:rPr lang="en-US" sz="2200" dirty="0" smtClean="0">
                <a:latin typeface="Calibri"/>
              </a:rPr>
              <a:t> dose of </a:t>
            </a:r>
            <a:r>
              <a:rPr lang="en-US" sz="2200" dirty="0" err="1" smtClean="0">
                <a:latin typeface="Calibri"/>
              </a:rPr>
              <a:t>Vancomycin</a:t>
            </a:r>
            <a:r>
              <a:rPr lang="en-US" sz="2200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97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Vancomycin</a:t>
            </a:r>
            <a:r>
              <a:rPr lang="en-US" b="1" dirty="0" smtClean="0"/>
              <a:t> </a:t>
            </a:r>
            <a:r>
              <a:rPr lang="en-US" b="1" dirty="0"/>
              <a:t>Loading </a:t>
            </a:r>
            <a:r>
              <a:rPr lang="en-US" b="1" dirty="0" smtClean="0"/>
              <a:t>Dose Outcomes: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MRSA </a:t>
            </a:r>
            <a:r>
              <a:rPr lang="en-US" b="1" dirty="0" err="1"/>
              <a:t>Vancomycin</a:t>
            </a:r>
            <a:r>
              <a:rPr lang="en-US" b="1" dirty="0"/>
              <a:t> 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2693" y="1825624"/>
            <a:ext cx="11177954" cy="4926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u="sng" dirty="0" smtClean="0"/>
              <a:t>Primary Endpoint Results</a:t>
            </a:r>
          </a:p>
          <a:p>
            <a:r>
              <a:rPr lang="en-US" sz="3200" dirty="0"/>
              <a:t>Mean MIC between both </a:t>
            </a:r>
            <a:r>
              <a:rPr lang="en-US" sz="3200" dirty="0" smtClean="0"/>
              <a:t>periods (1.64 </a:t>
            </a:r>
            <a:r>
              <a:rPr lang="en-US" sz="3200" dirty="0"/>
              <a:t>vs 1.65, </a:t>
            </a:r>
            <a:r>
              <a:rPr lang="en-US" sz="3200" dirty="0" smtClean="0"/>
              <a:t>p=0.94)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Mean </a:t>
            </a:r>
            <a:r>
              <a:rPr lang="en-US" sz="2800" dirty="0"/>
              <a:t>MIC increased during the pre-intervention period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smtClean="0"/>
              <a:t>coefficient = 0.007, </a:t>
            </a:r>
            <a:r>
              <a:rPr lang="en-US" sz="2800" dirty="0"/>
              <a:t>p&lt;0.001)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Mean MIC decreased during the post-intervention period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smtClean="0"/>
              <a:t>coefficient = -0.007, </a:t>
            </a:r>
            <a:r>
              <a:rPr lang="en-US" sz="2800" dirty="0"/>
              <a:t>p=0.006</a:t>
            </a:r>
            <a:r>
              <a:rPr lang="en-US" sz="2800" dirty="0" smtClean="0"/>
              <a:t>)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*****</a:t>
            </a:r>
            <a:r>
              <a:rPr lang="en-US" sz="2800" dirty="0" err="1"/>
              <a:t>Vancomycin</a:t>
            </a:r>
            <a:r>
              <a:rPr lang="en-US" sz="2800" dirty="0"/>
              <a:t> loading dose intervention is associated with a decrease in mean MIC of </a:t>
            </a:r>
            <a:r>
              <a:rPr lang="en-US" sz="2800" dirty="0" smtClean="0"/>
              <a:t>approximately </a:t>
            </a:r>
            <a:r>
              <a:rPr lang="en-US" sz="2800" dirty="0"/>
              <a:t>0.01 each month*****</a:t>
            </a:r>
          </a:p>
        </p:txBody>
      </p:sp>
    </p:spTree>
    <p:extLst>
      <p:ext uri="{BB962C8B-B14F-4D97-AF65-F5344CB8AC3E}">
        <p14:creationId xmlns:p14="http://schemas.microsoft.com/office/powerpoint/2010/main" val="5462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77619-31EB-496F-A88A-939A19A5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solidFill>
            <a:schemeClr val="tx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Day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425128-96D6-4916-A53F-DF0EB6647707}"/>
              </a:ext>
            </a:extLst>
          </p:cNvPr>
          <p:cNvSpPr txBox="1"/>
          <p:nvPr/>
        </p:nvSpPr>
        <p:spPr>
          <a:xfrm>
            <a:off x="1968500" y="1079500"/>
            <a:ext cx="6731000" cy="5479770"/>
          </a:xfrm>
          <a:prstGeom prst="rect">
            <a:avLst/>
          </a:prstGeom>
          <a:solidFill>
            <a:srgbClr val="DD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Collection sample: </a:t>
            </a:r>
            <a:r>
              <a:rPr lang="en-US" sz="1667" b="1" kern="0" dirty="0">
                <a:solidFill>
                  <a:prstClr val="black"/>
                </a:solidFill>
              </a:rPr>
              <a:t>TRACHEAL ASPIRATE   </a:t>
            </a:r>
            <a:r>
              <a:rPr lang="en-US" sz="1667" kern="0" dirty="0">
                <a:solidFill>
                  <a:prstClr val="black"/>
                </a:solidFill>
              </a:rPr>
              <a:t>Collection date: </a:t>
            </a:r>
            <a:r>
              <a:rPr lang="en-US" sz="1667" kern="0" dirty="0" err="1">
                <a:solidFill>
                  <a:prstClr val="black"/>
                </a:solidFill>
              </a:rPr>
              <a:t>xxxx</a:t>
            </a:r>
            <a:endParaRPr lang="en-US" sz="1667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Site/Specimen: TRACHEAL CYTOLOGIC MATERIAL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Test(s) ordered: CULTURE (TRACHEAL ASPIRATE)... completed: </a:t>
            </a:r>
            <a:r>
              <a:rPr lang="en-US" sz="1667" kern="0" dirty="0" err="1">
                <a:solidFill>
                  <a:prstClr val="black"/>
                </a:solidFill>
              </a:rPr>
              <a:t>xxxx</a:t>
            </a:r>
            <a:endParaRPr lang="en-US" sz="1667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67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Reported: Jul 26, 2018   1+ GRAM NEGATIVE BACILLI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CULTURE RESULTS:  </a:t>
            </a:r>
            <a:r>
              <a:rPr lang="en-US" sz="1667" b="1" kern="0" dirty="0">
                <a:solidFill>
                  <a:prstClr val="black"/>
                </a:solidFill>
              </a:rPr>
              <a:t>KLEBSIELLA PNEUMONIAE </a:t>
            </a:r>
            <a:r>
              <a:rPr lang="en-US" sz="1667" kern="0" dirty="0">
                <a:solidFill>
                  <a:prstClr val="black"/>
                </a:solidFill>
              </a:rPr>
              <a:t>SSP PNEUMONIAE - Quantity: 3+ 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                                                        SUSC        INTP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AMIKACIN......................                &lt;=2          S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AMPICILLIN....................                &gt;=32        R 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CEFAZOLIN.....................                 &lt;=2          S      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TRIMETHOPRIM/SULFA............     &lt;=20        S 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IMIPENEM......................                &lt;=0.25     S 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CIPROFLOXACIN.................            &lt;=0.25     S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AMPICILLIN/SULBACTAM                    4         S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LEVOFLOXACIN..................            &lt;=0.12     S     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CEFEPIME......................                 &lt;=1           S     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PIPERACILLIN/TAZOBACTAM.......  &lt;=4         S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CEFTAZIDIME...................               &lt;=1     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CEFTRIAXONE1..................              &lt;=1         S</a:t>
            </a:r>
          </a:p>
          <a:p>
            <a:pPr>
              <a:defRPr/>
            </a:pPr>
            <a:r>
              <a:rPr lang="en-US" sz="1667" kern="0" dirty="0">
                <a:solidFill>
                  <a:prstClr val="black"/>
                </a:solidFill>
              </a:rPr>
              <a:t>  ESBL..........................  Neg     -</a:t>
            </a:r>
          </a:p>
        </p:txBody>
      </p:sp>
    </p:spTree>
    <p:extLst>
      <p:ext uri="{BB962C8B-B14F-4D97-AF65-F5344CB8AC3E}">
        <p14:creationId xmlns:p14="http://schemas.microsoft.com/office/powerpoint/2010/main" val="6806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Lower MRSA Vancomycin MICs - Post </a:t>
            </a:r>
            <a:br>
              <a:rPr lang="en-US" b="1" dirty="0" smtClean="0"/>
            </a:br>
            <a:r>
              <a:rPr lang="en-US" b="1" dirty="0" smtClean="0"/>
              <a:t>Loading Doses in All Vancomycin Patients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27524" y="2489921"/>
            <a:ext cx="2537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Pre-intervention MICs</a:t>
            </a:r>
          </a:p>
          <a:p>
            <a:pPr algn="ctr"/>
            <a:r>
              <a:rPr lang="en-US" sz="2400" b="1" dirty="0" smtClean="0"/>
              <a:t>(35 months)</a:t>
            </a:r>
            <a:br>
              <a:rPr lang="en-US" sz="2400" b="1" dirty="0" smtClean="0"/>
            </a:br>
            <a:r>
              <a:rPr lang="en-US" sz="2400" b="1" dirty="0" smtClean="0"/>
              <a:t>n=858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Post-intervention</a:t>
            </a:r>
          </a:p>
          <a:p>
            <a:pPr algn="ctr"/>
            <a:r>
              <a:rPr lang="en-US" sz="2400" b="1" dirty="0" smtClean="0"/>
              <a:t>MICs</a:t>
            </a:r>
          </a:p>
          <a:p>
            <a:pPr algn="ctr"/>
            <a:r>
              <a:rPr lang="en-US" sz="2400" b="1" dirty="0" smtClean="0"/>
              <a:t>(34 months)</a:t>
            </a:r>
          </a:p>
          <a:p>
            <a:pPr algn="ctr"/>
            <a:r>
              <a:rPr lang="en-US" sz="2400" b="1" dirty="0" smtClean="0"/>
              <a:t>n=688</a:t>
            </a:r>
            <a:endParaRPr lang="en-US" sz="2400" b="1" dirty="0"/>
          </a:p>
        </p:txBody>
      </p:sp>
      <p:pic>
        <p:nvPicPr>
          <p:cNvPr id="1026" name="Picture 2" descr="C:\Users\mcrader\AppData\Local\Temp\XPgrpwise\5BB35404SBMAILSYSSBRMCPO1100164397A1217C91\IMAGE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04" y="1853940"/>
            <a:ext cx="6876597" cy="5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97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Vancomycin</a:t>
            </a:r>
            <a:r>
              <a:rPr lang="en-US" b="1" dirty="0" smtClean="0"/>
              <a:t> </a:t>
            </a:r>
            <a:r>
              <a:rPr lang="en-US" b="1" dirty="0"/>
              <a:t>Loading </a:t>
            </a:r>
            <a:r>
              <a:rPr lang="en-US" b="1" dirty="0" smtClean="0"/>
              <a:t>Dose Outcomes: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Vancomycin</a:t>
            </a:r>
            <a:r>
              <a:rPr lang="en-US" b="1" dirty="0" smtClean="0"/>
              <a:t> </a:t>
            </a:r>
            <a:r>
              <a:rPr lang="en-US" b="1" dirty="0" smtClean="0"/>
              <a:t>Usage and AKI Incidence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2693" y="1825624"/>
            <a:ext cx="11177954" cy="4926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/>
              <a:t>Secondary Endpoint Results</a:t>
            </a:r>
          </a:p>
          <a:p>
            <a:r>
              <a:rPr lang="en-US" sz="3200" dirty="0"/>
              <a:t>Mean Vancomycin DOT/1000 patient days between both periods </a:t>
            </a:r>
            <a:br>
              <a:rPr lang="en-US" sz="3200" dirty="0"/>
            </a:br>
            <a:r>
              <a:rPr lang="en-US" sz="3200" dirty="0"/>
              <a:t>(62.86 vs 63.03, </a:t>
            </a:r>
            <a:r>
              <a:rPr lang="en-US" sz="3200" dirty="0" smtClean="0"/>
              <a:t>p=0.92)</a:t>
            </a:r>
          </a:p>
          <a:p>
            <a:pPr lvl="1"/>
            <a:r>
              <a:rPr lang="en-US" sz="2400" dirty="0" smtClean="0"/>
              <a:t>Vancomycin </a:t>
            </a:r>
            <a:r>
              <a:rPr lang="en-US" sz="2400" dirty="0"/>
              <a:t>DOT/1000 </a:t>
            </a:r>
            <a:r>
              <a:rPr lang="en-US" sz="2400" dirty="0" smtClean="0"/>
              <a:t>patient </a:t>
            </a:r>
            <a:r>
              <a:rPr lang="en-US" sz="2400" dirty="0"/>
              <a:t>days decreased during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pre-intervention period (coefficient = -</a:t>
            </a:r>
            <a:r>
              <a:rPr lang="en-US" sz="2400" dirty="0"/>
              <a:t>0.315, </a:t>
            </a:r>
            <a:r>
              <a:rPr lang="en-US" sz="2400" dirty="0" smtClean="0"/>
              <a:t>p=0.005)</a:t>
            </a:r>
          </a:p>
          <a:p>
            <a:pPr lvl="1"/>
            <a:r>
              <a:rPr lang="en-US" sz="2400" dirty="0" smtClean="0"/>
              <a:t>Vancomycin </a:t>
            </a:r>
            <a:r>
              <a:rPr lang="en-US" sz="2400" dirty="0"/>
              <a:t>DOT/1000 </a:t>
            </a:r>
            <a:r>
              <a:rPr lang="en-US" sz="2400" dirty="0" smtClean="0"/>
              <a:t>patient </a:t>
            </a:r>
            <a:r>
              <a:rPr lang="en-US" sz="2400" dirty="0"/>
              <a:t>days leveled off during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post-intervention period (coefficient = -</a:t>
            </a:r>
            <a:r>
              <a:rPr lang="en-US" sz="2400" dirty="0"/>
              <a:t>0.066, p=0.574</a:t>
            </a:r>
            <a:r>
              <a:rPr lang="en-US" sz="2400" dirty="0" smtClean="0"/>
              <a:t>)</a:t>
            </a:r>
          </a:p>
          <a:p>
            <a:r>
              <a:rPr lang="en-US" sz="3200" dirty="0" smtClean="0"/>
              <a:t>Mean AKI incidence </a:t>
            </a:r>
            <a:r>
              <a:rPr lang="en-US" sz="3200" dirty="0" smtClean="0"/>
              <a:t>between both </a:t>
            </a:r>
            <a:r>
              <a:rPr lang="en-US" sz="3200" dirty="0" smtClean="0"/>
              <a:t>periods</a:t>
            </a:r>
            <a:br>
              <a:rPr lang="en-US" sz="3200" dirty="0" smtClean="0"/>
            </a:br>
            <a:r>
              <a:rPr lang="en-US" sz="3200" dirty="0" smtClean="0"/>
              <a:t>(6.6 vs 5.8, p=0.652)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3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601"/>
            <a:ext cx="10515600" cy="1325563"/>
          </a:xfrm>
        </p:spPr>
        <p:txBody>
          <a:bodyPr/>
          <a:lstStyle/>
          <a:p>
            <a:r>
              <a:rPr lang="en-US" b="1" dirty="0" smtClean="0"/>
              <a:t>Vancomycin Loading Dose Outcomes:</a:t>
            </a:r>
            <a:br>
              <a:rPr lang="en-US" b="1" dirty="0" smtClean="0"/>
            </a:br>
            <a:r>
              <a:rPr lang="en-US" b="1" dirty="0" smtClean="0"/>
              <a:t>Vancomycin MICs vs. DOT/1000 Pt Days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7383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4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615674"/>
              </p:ext>
            </p:extLst>
          </p:nvPr>
        </p:nvGraphicFramePr>
        <p:xfrm>
          <a:off x="1846385" y="0"/>
          <a:ext cx="11049000" cy="667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508" y="372998"/>
            <a:ext cx="45368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Vancomycin</a:t>
            </a:r>
            <a:r>
              <a:rPr lang="en-US" sz="4400" b="1" dirty="0"/>
              <a:t> Loading Dose Outcomes:</a:t>
            </a:r>
            <a:br>
              <a:rPr lang="en-US" sz="4400" b="1" dirty="0"/>
            </a:br>
            <a:r>
              <a:rPr lang="en-US" sz="4400" b="1" dirty="0" smtClean="0"/>
              <a:t>AKI Occurrence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90620" y="5670958"/>
            <a:ext cx="120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=0.652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52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Microbiology Factors to Consider</a:t>
            </a:r>
            <a:br>
              <a:rPr lang="en-US" b="1" dirty="0" smtClean="0"/>
            </a:br>
            <a:r>
              <a:rPr lang="en-US" b="1" dirty="0" smtClean="0"/>
              <a:t>in Analysis of AMS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91613" cy="4551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Testing Methods</a:t>
            </a:r>
          </a:p>
          <a:p>
            <a:r>
              <a:rPr lang="en-US" sz="2600" dirty="0" smtClean="0"/>
              <a:t>Typically ensure </a:t>
            </a:r>
            <a:r>
              <a:rPr lang="en-US" sz="2600" dirty="0"/>
              <a:t>only 1</a:t>
            </a:r>
            <a:r>
              <a:rPr lang="en-US" sz="2600" baseline="30000" dirty="0"/>
              <a:t>st</a:t>
            </a:r>
            <a:r>
              <a:rPr lang="en-US" sz="2600" dirty="0"/>
              <a:t> isolate of organism from a specific patient is included during analysis period</a:t>
            </a:r>
          </a:p>
          <a:p>
            <a:r>
              <a:rPr lang="en-US" sz="2600" dirty="0" smtClean="0"/>
              <a:t>Inquire if Microbiology has changed testing methods, instruments, or panels that could impact analysis of AMS efforts</a:t>
            </a:r>
          </a:p>
          <a:p>
            <a:pPr lvl="1"/>
            <a:r>
              <a:rPr lang="en-US" dirty="0" err="1" smtClean="0"/>
              <a:t>Etest</a:t>
            </a:r>
            <a:r>
              <a:rPr lang="en-US" dirty="0" smtClean="0"/>
              <a:t> vs. Automated Susceptibility Testing (AST) Methods for MRSA Vancomycin MICs</a:t>
            </a:r>
          </a:p>
          <a:p>
            <a:pPr lvl="2"/>
            <a:r>
              <a:rPr lang="en-US" sz="2200" dirty="0" smtClean="0"/>
              <a:t>Literature varies (studies using fresh vs frozen samples may impact results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)</a:t>
            </a:r>
          </a:p>
          <a:p>
            <a:pPr lvl="3"/>
            <a:r>
              <a:rPr lang="en-US" sz="1900" dirty="0" err="1" smtClean="0"/>
              <a:t>Etest</a:t>
            </a:r>
            <a:r>
              <a:rPr lang="en-US" sz="1900" dirty="0" smtClean="0"/>
              <a:t> may be more reliable in predicting treatment response</a:t>
            </a:r>
            <a:r>
              <a:rPr lang="en-US" sz="1900" baseline="30000" dirty="0" smtClean="0"/>
              <a:t>2</a:t>
            </a:r>
          </a:p>
          <a:p>
            <a:pPr lvl="3"/>
            <a:r>
              <a:rPr lang="en-US" sz="1900" dirty="0" smtClean="0"/>
              <a:t>Broth Microdilution (BMD), </a:t>
            </a:r>
            <a:r>
              <a:rPr lang="en-US" sz="1900" dirty="0" err="1" smtClean="0"/>
              <a:t>Etest</a:t>
            </a:r>
            <a:r>
              <a:rPr lang="en-US" sz="1900" dirty="0" smtClean="0"/>
              <a:t>, and AST MRSA Vancomycin MICs</a:t>
            </a:r>
            <a:r>
              <a:rPr lang="en-US" sz="1900" baseline="30000" dirty="0" smtClean="0"/>
              <a:t>3</a:t>
            </a:r>
          </a:p>
          <a:p>
            <a:pPr lvl="4"/>
            <a:r>
              <a:rPr lang="en-US" sz="1900" dirty="0" smtClean="0"/>
              <a:t>Absolute agreement in Vancomycin MICs compared with BMD</a:t>
            </a:r>
          </a:p>
          <a:p>
            <a:pPr lvl="5"/>
            <a:r>
              <a:rPr lang="en-US" sz="1900" dirty="0" smtClean="0"/>
              <a:t>Phoenix (66.2%), </a:t>
            </a:r>
            <a:r>
              <a:rPr lang="en-US" sz="1900" dirty="0" err="1" smtClean="0"/>
              <a:t>Microscan</a:t>
            </a:r>
            <a:r>
              <a:rPr lang="en-US" sz="1900" dirty="0" smtClean="0"/>
              <a:t> turbidity (61.8%), </a:t>
            </a:r>
            <a:r>
              <a:rPr lang="en-US" sz="1900" dirty="0" err="1" smtClean="0"/>
              <a:t>Vitek</a:t>
            </a:r>
            <a:r>
              <a:rPr lang="en-US" sz="1900" dirty="0" smtClean="0"/>
              <a:t> 2 (54.3%)</a:t>
            </a:r>
          </a:p>
          <a:p>
            <a:pPr lvl="5"/>
            <a:r>
              <a:rPr lang="en-US" sz="1900" dirty="0" err="1" smtClean="0"/>
              <a:t>Etest</a:t>
            </a:r>
            <a:r>
              <a:rPr lang="en-US" sz="1900" dirty="0" smtClean="0"/>
              <a:t> produced MIC values 1 to 2 dilutions higher than those produced by the BMD method (36.7% agreement)</a:t>
            </a:r>
          </a:p>
          <a:p>
            <a:pPr lvl="5"/>
            <a:r>
              <a:rPr lang="en-US" sz="1900" dirty="0" smtClean="0"/>
              <a:t>Over call MIC = 1mg/L  </a:t>
            </a:r>
            <a:r>
              <a:rPr lang="en-US" sz="1900" dirty="0" smtClean="0">
                <a:sym typeface="Wingdings" panose="05000000000000000000" pitchFamily="2" charset="2"/>
              </a:rPr>
              <a:t>  </a:t>
            </a:r>
            <a:r>
              <a:rPr lang="en-US" sz="1900" dirty="0" err="1" smtClean="0"/>
              <a:t>MicroScan</a:t>
            </a:r>
            <a:r>
              <a:rPr lang="en-US" sz="1900" dirty="0" smtClean="0"/>
              <a:t> (74.1%) </a:t>
            </a:r>
          </a:p>
          <a:p>
            <a:pPr lvl="5"/>
            <a:r>
              <a:rPr lang="en-US" sz="1900" dirty="0" smtClean="0"/>
              <a:t>Under call MIC = 2mg/L  </a:t>
            </a:r>
            <a:r>
              <a:rPr lang="en-US" sz="1900" dirty="0" smtClean="0">
                <a:sym typeface="Wingdings" panose="05000000000000000000" pitchFamily="2" charset="2"/>
              </a:rPr>
              <a:t>  </a:t>
            </a:r>
            <a:r>
              <a:rPr lang="en-US" sz="1900" dirty="0" smtClean="0"/>
              <a:t>Phoenix (76%) and </a:t>
            </a:r>
            <a:r>
              <a:rPr lang="en-US" sz="1900" dirty="0" err="1" smtClean="0"/>
              <a:t>Vitek</a:t>
            </a:r>
            <a:r>
              <a:rPr lang="en-US" sz="1900" dirty="0" smtClean="0"/>
              <a:t> 2 (20%)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2677" y="6377242"/>
            <a:ext cx="1086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J </a:t>
            </a:r>
            <a:r>
              <a:rPr lang="en-US" sz="1200" dirty="0" err="1" smtClean="0"/>
              <a:t>Clin</a:t>
            </a:r>
            <a:r>
              <a:rPr lang="en-US" sz="1200" dirty="0" smtClean="0"/>
              <a:t> </a:t>
            </a:r>
            <a:r>
              <a:rPr lang="en-US" sz="1200" dirty="0" err="1" smtClean="0"/>
              <a:t>Microbiol</a:t>
            </a:r>
            <a:r>
              <a:rPr lang="en-US" sz="1200" dirty="0" smtClean="0"/>
              <a:t>. 2012 Feb;50(2):318-25.</a:t>
            </a:r>
            <a:r>
              <a:rPr lang="en-US" sz="1200" baseline="30000" dirty="0" smtClean="0"/>
              <a:t>  2</a:t>
            </a:r>
            <a:r>
              <a:rPr lang="en-US" sz="1200" dirty="0" smtClean="0"/>
              <a:t>Int J </a:t>
            </a:r>
            <a:r>
              <a:rPr lang="en-US" sz="1200" dirty="0" err="1" smtClean="0"/>
              <a:t>Antimicrob</a:t>
            </a:r>
            <a:r>
              <a:rPr lang="en-US" sz="1200" dirty="0" smtClean="0"/>
              <a:t> Agents . 2008;32(5):378-85.   </a:t>
            </a:r>
            <a:r>
              <a:rPr lang="en-US" sz="1200" baseline="30000" dirty="0"/>
              <a:t>3</a:t>
            </a:r>
            <a:r>
              <a:rPr lang="en-US" sz="1200" dirty="0" smtClean="0"/>
              <a:t>J </a:t>
            </a:r>
            <a:r>
              <a:rPr lang="en-US" sz="1200" dirty="0" err="1" smtClean="0"/>
              <a:t>Clin</a:t>
            </a:r>
            <a:r>
              <a:rPr lang="en-US" sz="1200" dirty="0" smtClean="0"/>
              <a:t> </a:t>
            </a:r>
            <a:r>
              <a:rPr lang="en-US" sz="1200" dirty="0" err="1" smtClean="0"/>
              <a:t>Microbiol</a:t>
            </a:r>
            <a:r>
              <a:rPr lang="en-US" sz="1200" dirty="0" smtClean="0"/>
              <a:t>. 2013 Jul;51(7):2077-81.  </a:t>
            </a:r>
            <a:r>
              <a:rPr lang="en-US" sz="1200" baseline="30000" dirty="0"/>
              <a:t>4</a:t>
            </a:r>
            <a:r>
              <a:rPr lang="en-US" sz="1200" i="1" dirty="0" smtClean="0"/>
              <a:t>Diagn </a:t>
            </a:r>
            <a:r>
              <a:rPr lang="en-US" sz="1200" i="1" dirty="0" err="1" smtClean="0"/>
              <a:t>Microbiol</a:t>
            </a:r>
            <a:r>
              <a:rPr lang="en-US" sz="1200" i="1" dirty="0" smtClean="0"/>
              <a:t> Infect Dis. </a:t>
            </a:r>
            <a:r>
              <a:rPr lang="en-US" sz="1200" dirty="0" smtClean="0"/>
              <a:t>2015 Oct;83(2):93-8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sz="3200" dirty="0" smtClean="0"/>
              <a:t>Which of the following should be considered in analysis of inpatient AMS efforts on MICs/resistance?  </a:t>
            </a:r>
          </a:p>
          <a:p>
            <a:pPr marL="514350" indent="-514350">
              <a:buAutoNum type="arabicPeriod" startAt="5"/>
            </a:pPr>
            <a:endParaRPr lang="en-US" sz="3200" dirty="0"/>
          </a:p>
          <a:p>
            <a:pPr marL="1371600" lvl="2" indent="-457200">
              <a:buAutoNum type="alphaUcPeriod"/>
            </a:pPr>
            <a:r>
              <a:rPr lang="en-US" sz="3200" dirty="0" smtClean="0"/>
              <a:t>CLSI vs. FDA breakpoints utilized</a:t>
            </a:r>
          </a:p>
          <a:p>
            <a:pPr marL="1371600" lvl="2" indent="-457200">
              <a:buAutoNum type="alphaUcPeriod"/>
            </a:pPr>
            <a:r>
              <a:rPr lang="en-US" sz="3200" dirty="0" smtClean="0"/>
              <a:t>Instrument/panel changes</a:t>
            </a:r>
          </a:p>
          <a:p>
            <a:pPr marL="1371600" lvl="2" indent="-457200">
              <a:buAutoNum type="alphaUcPeriod"/>
            </a:pPr>
            <a:r>
              <a:rPr lang="en-US" sz="3200" dirty="0" smtClean="0"/>
              <a:t>Outside factors (e.g., outpatient antibiotic usage)</a:t>
            </a:r>
          </a:p>
          <a:p>
            <a:pPr marL="1371600" lvl="2" indent="-457200">
              <a:buAutoNum type="alphaUcPeriod"/>
            </a:pPr>
            <a:r>
              <a:rPr lang="en-US" sz="3200" dirty="0" smtClean="0"/>
              <a:t>All of the above</a:t>
            </a:r>
          </a:p>
          <a:p>
            <a:pPr marL="914400" lvl="1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Thank You!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Special Thanks to Jacob Painter, </a:t>
            </a:r>
            <a:r>
              <a:rPr lang="en-US" b="1" dirty="0" err="1" smtClean="0"/>
              <a:t>PharmD</a:t>
            </a:r>
            <a:r>
              <a:rPr lang="en-US" b="1" dirty="0" smtClean="0"/>
              <a:t>, PhD for statistical analysis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Contact information</a:t>
            </a:r>
          </a:p>
          <a:p>
            <a:pPr marL="0" indent="0">
              <a:buNone/>
            </a:pPr>
            <a:r>
              <a:rPr lang="en-US" dirty="0" smtClean="0"/>
              <a:t>Marsha Crader, </a:t>
            </a:r>
            <a:r>
              <a:rPr lang="en-US" dirty="0" err="1" smtClean="0"/>
              <a:t>PharmD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Pharmacy Clinical Specialist</a:t>
            </a:r>
          </a:p>
          <a:p>
            <a:pPr marL="0" indent="0">
              <a:buNone/>
            </a:pPr>
            <a:r>
              <a:rPr lang="en-US" dirty="0" smtClean="0"/>
              <a:t>Antimicrobial Stewardship Lead Pharmacist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mcrader@sbrmc.org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 Smart Week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November 12-18, 2017</a:t>
            </a:r>
          </a:p>
          <a:p>
            <a:endParaRPr lang="en-US" dirty="0" smtClean="0"/>
          </a:p>
          <a:p>
            <a:r>
              <a:rPr lang="en-US" dirty="0" smtClean="0"/>
              <a:t>Now called U.S. Antibiotic Awareness Week</a:t>
            </a:r>
          </a:p>
          <a:p>
            <a:endParaRPr lang="en-US" dirty="0" smtClean="0"/>
          </a:p>
          <a:p>
            <a:r>
              <a:rPr lang="en-US" dirty="0" smtClean="0"/>
              <a:t>Multiple resources on the CDC website and more coming from ADH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639" t="21011" r="67313" b="6942"/>
          <a:stretch/>
        </p:blipFill>
        <p:spPr>
          <a:xfrm>
            <a:off x="7034644" y="1711324"/>
            <a:ext cx="3865419" cy="50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/>
              <a:t>Questions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240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B4861-1813-4833-B39E-2D9A614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54000"/>
            <a:ext cx="8699500" cy="423862"/>
          </a:xfrm>
        </p:spPr>
        <p:txBody>
          <a:bodyPr>
            <a:normAutofit fontScale="90000"/>
          </a:bodyPr>
          <a:lstStyle/>
          <a:p>
            <a:r>
              <a:rPr lang="en-US" sz="3667" dirty="0">
                <a:solidFill>
                  <a:schemeClr val="bg1"/>
                </a:solidFill>
              </a:rPr>
              <a:t>Day 31   (day 15 meropenem)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8A7DE8-5B1D-4DCD-8C70-66EC7B60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600200"/>
            <a:ext cx="106299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7FA7D4-C9BD-461D-9221-681697767C54}"/>
              </a:ext>
            </a:extLst>
          </p:cNvPr>
          <p:cNvSpPr/>
          <p:nvPr/>
        </p:nvSpPr>
        <p:spPr>
          <a:xfrm>
            <a:off x="793750" y="825501"/>
            <a:ext cx="10604500" cy="5582297"/>
          </a:xfrm>
          <a:prstGeom prst="rect">
            <a:avLst/>
          </a:prstGeom>
          <a:solidFill>
            <a:srgbClr val="D9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sample: </a:t>
            </a:r>
            <a:r>
              <a:rPr lang="en-US" sz="1667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BLOOD CULTURE </a:t>
            </a: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Site/Specimen: </a:t>
            </a:r>
            <a:r>
              <a:rPr lang="en-US" sz="1667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(growth identified in PICC line and L.A.-line)</a:t>
            </a:r>
          </a:p>
          <a:p>
            <a:pPr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BACTERIOLOGY FINAL REPORT =&gt; </a:t>
            </a:r>
            <a:r>
              <a:rPr lang="en-US" sz="1667" b="1" dirty="0">
                <a:solidFill>
                  <a:prstClr val="black"/>
                </a:solidFill>
                <a:highlight>
                  <a:srgbClr val="DDFFFF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KLEBSIELLA PNEUMONIAE</a:t>
            </a:r>
            <a:r>
              <a:rPr lang="en-US" sz="1667" dirty="0">
                <a:solidFill>
                  <a:prstClr val="black"/>
                </a:solidFill>
                <a:highlight>
                  <a:srgbClr val="DDFFFF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CARBAPENEM RESISTANT (CRE)</a:t>
            </a:r>
            <a:endParaRPr lang="en-US" sz="1667" dirty="0">
              <a:solidFill>
                <a:prstClr val="black"/>
              </a:solidFill>
              <a:highlight>
                <a:srgbClr val="DD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Comment: </a:t>
            </a:r>
            <a:r>
              <a:rPr lang="en-US" sz="1667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ESBL Confirmed </a:t>
            </a:r>
            <a:endParaRPr lang="en-US" sz="1667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1667" b="1" dirty="0">
                <a:solidFill>
                  <a:prstClr val="black"/>
                </a:solidFill>
                <a:highlight>
                  <a:srgbClr val="DDFFFF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KPC CARBAPENAMASE </a:t>
            </a:r>
            <a:r>
              <a:rPr lang="en-US" sz="1667" dirty="0">
                <a:solidFill>
                  <a:prstClr val="black"/>
                </a:solidFill>
                <a:highlight>
                  <a:srgbClr val="DDFFFF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GENE DETECTED </a:t>
            </a:r>
            <a:endParaRPr lang="en-US" sz="1667" dirty="0">
              <a:solidFill>
                <a:prstClr val="black"/>
              </a:solidFill>
              <a:highlight>
                <a:srgbClr val="DD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CONFIRMED BY XPERT CARBA-R PCR ASSAY 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SUSC    INTP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AMIKACIN......................  &lt;=2     S </a:t>
            </a: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AMPICILLIN....................  &gt;=32    R     </a:t>
            </a: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CEFAZOLIN.....................  &gt;=64    R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TRIMETHOPRIM/SULFA............  &lt;=20    S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GENTAMICIN....................  &lt;=1     S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IMIPENEM......................  R       </a:t>
            </a:r>
            <a:r>
              <a:rPr lang="en-US" sz="1667" dirty="0" err="1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CIPROFLOXACIN.................  &lt;=0.25  S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AMPICILLIN/SULBACTAM (UNASYN).  &gt;=32    R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LEVOFLOXACIN..................  &lt;=0.12  S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CEFEPIME......................  &lt;=1     R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PIPERACILLIN/TAZOBACTAM.......  &gt;=128   R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CEFTAZIDIME...................  4       R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CEFTRIAXONE1..................  8       R</a:t>
            </a:r>
            <a:endParaRPr lang="en-US" sz="16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3362" defTabSz="1088473">
              <a:lnSpc>
                <a:spcPct val="107000"/>
              </a:lnSpc>
            </a:pPr>
            <a:r>
              <a:rPr lang="en-US" sz="1667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ESBL..........................  </a:t>
            </a:r>
            <a:r>
              <a:rPr lang="en-US" sz="1667" dirty="0" err="1">
                <a:solidFill>
                  <a:prstClr val="black"/>
                </a:solidFill>
                <a:highlight>
                  <a:srgbClr val="DDFFFF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US" sz="1667" dirty="0">
                <a:solidFill>
                  <a:prstClr val="black"/>
                </a:solidFill>
                <a:highlight>
                  <a:srgbClr val="DDFFFF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+</a:t>
            </a:r>
            <a:endParaRPr lang="en-US" sz="1667" dirty="0">
              <a:solidFill>
                <a:prstClr val="black"/>
              </a:solidFill>
              <a:highlight>
                <a:srgbClr val="DD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0D457-4B4A-4C51-A880-7DC8E1C3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28" y="55880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</a:rPr>
              <a:t>Trubiano</a:t>
            </a:r>
            <a:r>
              <a:rPr lang="en-US" sz="2000" dirty="0">
                <a:solidFill>
                  <a:schemeClr val="bg1"/>
                </a:solidFill>
              </a:rPr>
              <a:t>, Jason A., N. Franklin </a:t>
            </a:r>
            <a:r>
              <a:rPr lang="en-US" sz="2000" dirty="0" err="1">
                <a:solidFill>
                  <a:schemeClr val="bg1"/>
                </a:solidFill>
              </a:rPr>
              <a:t>Adkinson</a:t>
            </a:r>
            <a:r>
              <a:rPr lang="en-US" sz="2000" dirty="0">
                <a:solidFill>
                  <a:schemeClr val="bg1"/>
                </a:solidFill>
              </a:rPr>
              <a:t>, and Elizabeth Jane Phillips. "Penicillin allergy is not necessarily forever." Jama318.1 (2017): 82-83.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C59906-6CFE-4494-931B-F22076C89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"/>
            <a:ext cx="11430000" cy="539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50" dirty="0">
                <a:solidFill>
                  <a:srgbClr val="0070C0"/>
                </a:solidFill>
              </a:rPr>
              <a:t>Background:</a:t>
            </a:r>
            <a:endParaRPr lang="en-US" sz="325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67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chemeClr val="bg1"/>
                </a:solidFill>
              </a:rPr>
              <a:t>10% of population has PCN allergy listed in medical records, yet it is estimated that &lt;1% have a true </a:t>
            </a:r>
            <a:r>
              <a:rPr lang="en-US" sz="2667" dirty="0" err="1">
                <a:solidFill>
                  <a:schemeClr val="bg1"/>
                </a:solidFill>
              </a:rPr>
              <a:t>IgE</a:t>
            </a:r>
            <a:r>
              <a:rPr lang="en-US" sz="2667" dirty="0">
                <a:solidFill>
                  <a:schemeClr val="bg1"/>
                </a:solidFill>
              </a:rPr>
              <a:t> mediated (type 1) allergy.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chemeClr val="bg1"/>
                </a:solidFill>
              </a:rPr>
              <a:t>Of those that have had a true allergy, approximately 80% will have lost this sensitization within 10 years.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chemeClr val="bg1"/>
                </a:solidFill>
              </a:rPr>
              <a:t>Charted PCN allergy has been associated with increased morbidity, including increased length of hospital stay, increase costs, and increased exposure to broad spectrum </a:t>
            </a:r>
            <a:r>
              <a:rPr lang="en-US" sz="2667" dirty="0" err="1">
                <a:solidFill>
                  <a:schemeClr val="bg1"/>
                </a:solidFill>
              </a:rPr>
              <a:t>abx</a:t>
            </a:r>
            <a:r>
              <a:rPr lang="en-US" sz="2667" dirty="0">
                <a:solidFill>
                  <a:schemeClr val="bg1"/>
                </a:solidFill>
              </a:rPr>
              <a:t>, placing patient at risk for developing resistance.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chemeClr val="bg1"/>
                </a:solidFill>
              </a:rPr>
              <a:t> No proven alternatives to penicillin are available for treating neurosyphilis, congenital syphilis, or syphilis in pregnant women.</a:t>
            </a:r>
          </a:p>
        </p:txBody>
      </p:sp>
    </p:spTree>
    <p:extLst>
      <p:ext uri="{BB962C8B-B14F-4D97-AF65-F5344CB8AC3E}">
        <p14:creationId xmlns:p14="http://schemas.microsoft.com/office/powerpoint/2010/main" val="32905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6FEC9-3FBE-4EFE-99E4-59FD76D2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90500"/>
            <a:ext cx="11811000" cy="59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67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5E05D9-FBAD-4FDF-B720-5D80A3E02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16" t="35648" r="4145" b="27314"/>
          <a:stretch/>
        </p:blipFill>
        <p:spPr>
          <a:xfrm>
            <a:off x="1016000" y="190500"/>
            <a:ext cx="10414000" cy="6159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0B60E0D-711C-4082-AD49-E44445A6F4A1}"/>
              </a:ext>
            </a:extLst>
          </p:cNvPr>
          <p:cNvSpPr txBox="1">
            <a:spLocks/>
          </p:cNvSpPr>
          <p:nvPr/>
        </p:nvSpPr>
        <p:spPr>
          <a:xfrm>
            <a:off x="5715000" y="6350000"/>
            <a:ext cx="5715000" cy="4445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108852" tIns="54426" rIns="108852" bIns="54426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7" dirty="0">
                <a:solidFill>
                  <a:prstClr val="black"/>
                </a:solidFill>
              </a:rPr>
              <a:t>Pharmacy and Therapeutics, August 2018 Vol 3 No 8 (480-484)</a:t>
            </a:r>
          </a:p>
        </p:txBody>
      </p:sp>
    </p:spTree>
    <p:extLst>
      <p:ext uri="{BB962C8B-B14F-4D97-AF65-F5344CB8AC3E}">
        <p14:creationId xmlns:p14="http://schemas.microsoft.com/office/powerpoint/2010/main" val="25120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50752</TotalTime>
  <Words>4755</Words>
  <Application>Microsoft Office PowerPoint</Application>
  <PresentationFormat>Custom</PresentationFormat>
  <Paragraphs>749</Paragraphs>
  <Slides>68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1_Office Theme</vt:lpstr>
      <vt:lpstr>Building on your AMS Foundation…Allergies, Micro, and Antibiograms</vt:lpstr>
      <vt:lpstr>Learning Objectives </vt:lpstr>
      <vt:lpstr>AMS and Allergies</vt:lpstr>
      <vt:lpstr>Evaluation of β-lactam allergy</vt:lpstr>
      <vt:lpstr>Case</vt:lpstr>
      <vt:lpstr>Day 8</vt:lpstr>
      <vt:lpstr>Day 31   (day 15 meropenem)) </vt:lpstr>
      <vt:lpstr>Trubiano, Jason A., N. Franklin Adkinson, and Elizabeth Jane Phillips. "Penicillin allergy is not necessarily forever." Jama318.1 (2017): 82-83.</vt:lpstr>
      <vt:lpstr>PowerPoint Presentation</vt:lpstr>
      <vt:lpstr>Information to be Obtained When Taking a History of Antibiotic Allergy</vt:lpstr>
      <vt:lpstr>PowerPoint Presentation</vt:lpstr>
      <vt:lpstr>PowerPoint Presentation</vt:lpstr>
      <vt:lpstr>Penicillin Allergy Clarification Project </vt:lpstr>
      <vt:lpstr>Post- Implementation Review</vt:lpstr>
      <vt:lpstr>Cross-reactivity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Graded Challenge (“Allergy Provocation Test”)</vt:lpstr>
      <vt:lpstr>β-lactam allergy skin testing (BLAST)</vt:lpstr>
      <vt:lpstr>https://www.youtube.com/watch?v=Ie3oiT39s48</vt:lpstr>
      <vt:lpstr>Advantages/Disadvantages of Penicillin Allergy Skin Testing</vt:lpstr>
      <vt:lpstr>PowerPoint Presentation</vt:lpstr>
      <vt:lpstr>Mandell, Douglas and Bennett “Principles and Practice of Infectious Disease” – 8th ed 2014</vt:lpstr>
      <vt:lpstr>Questions</vt:lpstr>
      <vt:lpstr>Questions</vt:lpstr>
      <vt:lpstr>Thank You!</vt:lpstr>
      <vt:lpstr>AMS and Microbiology</vt:lpstr>
      <vt:lpstr>The 4 W’s</vt:lpstr>
      <vt:lpstr>What: Minimum Inhibitory Concentration</vt:lpstr>
      <vt:lpstr>Who: MIC Breakpoints</vt:lpstr>
      <vt:lpstr>Who: MIC Breakpoints</vt:lpstr>
      <vt:lpstr>When: Enterobacteriaceae Breakpoint Timeline</vt:lpstr>
      <vt:lpstr>When: Pseudomonas Breakpoint Timeline</vt:lpstr>
      <vt:lpstr>PowerPoint Presentation</vt:lpstr>
      <vt:lpstr>Why</vt:lpstr>
      <vt:lpstr>Implications</vt:lpstr>
      <vt:lpstr>Impact on Antibiogram</vt:lpstr>
      <vt:lpstr>ESBL Impact</vt:lpstr>
      <vt:lpstr>Shift in Interpretation</vt:lpstr>
      <vt:lpstr>Impact on Antibiotic Usage</vt:lpstr>
      <vt:lpstr>Implementing ASP Changes</vt:lpstr>
      <vt:lpstr>Implementing ASP Changes</vt:lpstr>
      <vt:lpstr>Card Selection</vt:lpstr>
      <vt:lpstr>Updates Through Validation</vt:lpstr>
      <vt:lpstr>Before Going Down to the Lab…</vt:lpstr>
      <vt:lpstr>Questions</vt:lpstr>
      <vt:lpstr>Questions</vt:lpstr>
      <vt:lpstr>Thank You!</vt:lpstr>
      <vt:lpstr>AMS Examples</vt:lpstr>
      <vt:lpstr>Improving Treatment of Extended  Spectrum Beta-lactamase (+) Organisms</vt:lpstr>
      <vt:lpstr>ESBL (+) Microbiology Interventions</vt:lpstr>
      <vt:lpstr>ESBL (+) Intervention Outcomes: Appropriate Treatment</vt:lpstr>
      <vt:lpstr>ESBL (+) Intervention Outcomes: Halted Increasing Percentage of ESBLs?</vt:lpstr>
      <vt:lpstr>What Other Risk Factors for ESBL  Infection Should Be Considered?</vt:lpstr>
      <vt:lpstr>Impact of Vancomycin Loading Doses on MRSA Vancomycin MICs</vt:lpstr>
      <vt:lpstr>Vancomycin Loading Dose Outcomes: MRSA Vancomycin MICs</vt:lpstr>
      <vt:lpstr>Lower MRSA Vancomycin MICs - Post  Loading Doses in All Vancomycin Patients</vt:lpstr>
      <vt:lpstr>Vancomycin Loading Dose Outcomes: Vancomycin Usage and AKI Incidence</vt:lpstr>
      <vt:lpstr>Vancomycin Loading Dose Outcomes: Vancomycin MICs vs. DOT/1000 Pt Days</vt:lpstr>
      <vt:lpstr>PowerPoint Presentation</vt:lpstr>
      <vt:lpstr>Microbiology Factors to Consider in Analysis of AMS Efforts</vt:lpstr>
      <vt:lpstr>Questions</vt:lpstr>
      <vt:lpstr>Thank You!</vt:lpstr>
      <vt:lpstr>Get Smart Week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 Carver</dc:creator>
  <cp:lastModifiedBy>Marsha F. Crader</cp:lastModifiedBy>
  <cp:revision>455</cp:revision>
  <cp:lastPrinted>2018-09-20T18:42:10Z</cp:lastPrinted>
  <dcterms:created xsi:type="dcterms:W3CDTF">2017-08-17T12:31:18Z</dcterms:created>
  <dcterms:modified xsi:type="dcterms:W3CDTF">2018-10-06T15:01:43Z</dcterms:modified>
</cp:coreProperties>
</file>