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1"/>
  </p:normalViewPr>
  <p:slideViewPr>
    <p:cSldViewPr snapToGrid="0" snapToObjects="1" showGuides="1">
      <p:cViewPr varScale="1">
        <p:scale>
          <a:sx n="109" d="100"/>
          <a:sy n="109" d="100"/>
        </p:scale>
        <p:origin x="6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BAFFB-399B-8944-8562-F629E1048F9B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2195E-9EBD-CA4C-A45B-D5CBCBC25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B588-6E5E-1147-B37F-0FEB3B358D8B}" type="datetimeFigureOut">
              <a:rPr lang="en-US" smtClean="0"/>
              <a:t>9/10/18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6E45-609E-EC4D-8FEF-7486AE0F7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B588-6E5E-1147-B37F-0FEB3B358D8B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6E45-609E-EC4D-8FEF-7486AE0F7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B588-6E5E-1147-B37F-0FEB3B358D8B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6E45-609E-EC4D-8FEF-7486AE0F7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B588-6E5E-1147-B37F-0FEB3B358D8B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6E45-609E-EC4D-8FEF-7486AE0F79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B588-6E5E-1147-B37F-0FEB3B358D8B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6E45-609E-EC4D-8FEF-7486AE0F7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B588-6E5E-1147-B37F-0FEB3B358D8B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6E45-609E-EC4D-8FEF-7486AE0F7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B588-6E5E-1147-B37F-0FEB3B358D8B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6E45-609E-EC4D-8FEF-7486AE0F7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B588-6E5E-1147-B37F-0FEB3B358D8B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6E45-609E-EC4D-8FEF-7486AE0F7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B588-6E5E-1147-B37F-0FEB3B358D8B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6E45-609E-EC4D-8FEF-7486AE0F7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B588-6E5E-1147-B37F-0FEB3B358D8B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6E45-609E-EC4D-8FEF-7486AE0F7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B588-6E5E-1147-B37F-0FEB3B358D8B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6E45-609E-EC4D-8FEF-7486AE0F7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B588-6E5E-1147-B37F-0FEB3B358D8B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6E45-609E-EC4D-8FEF-7486AE0F7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B588-6E5E-1147-B37F-0FEB3B358D8B}" type="datetimeFigureOut">
              <a:rPr lang="en-US" smtClean="0"/>
              <a:t>9/10/18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6E45-609E-EC4D-8FEF-7486AE0F7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B588-6E5E-1147-B37F-0FEB3B358D8B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6E45-609E-EC4D-8FEF-7486AE0F7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B588-6E5E-1147-B37F-0FEB3B358D8B}" type="datetimeFigureOut">
              <a:rPr lang="en-US" smtClean="0"/>
              <a:t>9/10/18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6E45-609E-EC4D-8FEF-7486AE0F7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B588-6E5E-1147-B37F-0FEB3B358D8B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6E45-609E-EC4D-8FEF-7486AE0F7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B588-6E5E-1147-B37F-0FEB3B358D8B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6E45-609E-EC4D-8FEF-7486AE0F7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CBB588-6E5E-1147-B37F-0FEB3B358D8B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2DB6E45-609E-EC4D-8FEF-7486AE0F7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37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923" y="1193290"/>
            <a:ext cx="9144000" cy="164149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Three Steps to Interpret Clinical Trials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1214" y="3429000"/>
            <a:ext cx="9144000" cy="164709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Mark C. </a:t>
            </a:r>
            <a:r>
              <a:rPr lang="en-US" dirty="0" err="1" smtClean="0"/>
              <a:t>Granberry</a:t>
            </a:r>
            <a:r>
              <a:rPr lang="en-US" dirty="0" smtClean="0"/>
              <a:t>, </a:t>
            </a:r>
            <a:r>
              <a:rPr lang="en-US" dirty="0" err="1" smtClean="0"/>
              <a:t>Pharm.D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Professor and Vice Chair of Pharmacy Practice</a:t>
            </a:r>
          </a:p>
          <a:p>
            <a:pPr algn="l"/>
            <a:r>
              <a:rPr lang="en-US" dirty="0" smtClean="0"/>
              <a:t>UAMS College of Pharmacy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09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 Two: To Whom Do the Results </a:t>
            </a:r>
            <a:r>
              <a:rPr lang="en-US" dirty="0" smtClean="0"/>
              <a:t>Apply?</a:t>
            </a:r>
            <a:endParaRPr lang="en-US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002" y="1027906"/>
            <a:ext cx="7144998" cy="435133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47002" y="5379244"/>
            <a:ext cx="7144998" cy="145625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367063" y="6300098"/>
            <a:ext cx="679939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199" y="2110153"/>
            <a:ext cx="3528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Underrepresented Groups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425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Third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Based on </a:t>
            </a:r>
            <a:r>
              <a:rPr lang="en-US" sz="3600" dirty="0" smtClean="0"/>
              <a:t>this new information </a:t>
            </a:r>
            <a:r>
              <a:rPr lang="mr-IN" sz="3600" dirty="0"/>
              <a:t>–</a:t>
            </a:r>
            <a:r>
              <a:rPr lang="en-US" sz="3600" dirty="0"/>
              <a:t> Will </a:t>
            </a:r>
            <a:r>
              <a:rPr lang="en-US" sz="3600" dirty="0" smtClean="0"/>
              <a:t>you now have to change the way you do things?</a:t>
            </a:r>
          </a:p>
          <a:p>
            <a:endParaRPr lang="en-US" sz="3600" dirty="0" smtClean="0"/>
          </a:p>
          <a:p>
            <a:r>
              <a:rPr lang="en-US" sz="3600" dirty="0" smtClean="0"/>
              <a:t>Are the results CLINICALLY significant?</a:t>
            </a:r>
          </a:p>
          <a:p>
            <a:endParaRPr lang="en-US" sz="3600" dirty="0" smtClean="0"/>
          </a:p>
          <a:p>
            <a:r>
              <a:rPr lang="en-US" sz="3600" dirty="0" smtClean="0"/>
              <a:t>Do the benefits outweigh the risks?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20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It’s a Little Like Gambling in Las Vegas</a:t>
            </a:r>
            <a:endParaRPr lang="en-US" dirty="0"/>
          </a:p>
        </p:txBody>
      </p:sp>
      <p:sp>
        <p:nvSpPr>
          <p:cNvPr id="4" name="Triangle 3"/>
          <p:cNvSpPr/>
          <p:nvPr/>
        </p:nvSpPr>
        <p:spPr>
          <a:xfrm>
            <a:off x="5023338" y="3429000"/>
            <a:ext cx="2145323" cy="1424354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3194539"/>
            <a:ext cx="7162800" cy="23446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2514600" y="2690270"/>
            <a:ext cx="203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of Truth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42738" y="2690270"/>
            <a:ext cx="232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Benefit </a:t>
            </a:r>
            <a:r>
              <a:rPr lang="en-US" smtClean="0"/>
              <a:t>versus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Assessing Benefit and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Needed to Treat (Benefit)</a:t>
            </a:r>
          </a:p>
          <a:p>
            <a:endParaRPr lang="en-US" dirty="0"/>
          </a:p>
          <a:p>
            <a:r>
              <a:rPr lang="en-US" dirty="0" smtClean="0"/>
              <a:t>Number Needed to Harm (Risk)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number</a:t>
            </a:r>
            <a:r>
              <a:rPr lang="en-US" dirty="0" smtClean="0"/>
              <a:t> of individuals who must be treated for a </a:t>
            </a:r>
            <a:r>
              <a:rPr lang="en-US" dirty="0" smtClean="0">
                <a:solidFill>
                  <a:srgbClr val="FF0000"/>
                </a:solidFill>
              </a:rPr>
              <a:t>period of time </a:t>
            </a:r>
            <a:r>
              <a:rPr lang="en-US" dirty="0" smtClean="0"/>
              <a:t>so that one additional individual will avoid/have </a:t>
            </a:r>
            <a:r>
              <a:rPr lang="en-US" dirty="0" smtClean="0">
                <a:solidFill>
                  <a:srgbClr val="FF0000"/>
                </a:solidFill>
              </a:rPr>
              <a:t>event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NNT of </a:t>
            </a:r>
            <a:r>
              <a:rPr lang="en-US" sz="3600" dirty="0" smtClean="0">
                <a:solidFill>
                  <a:srgbClr val="FF0000"/>
                </a:solidFill>
              </a:rPr>
              <a:t>5</a:t>
            </a:r>
            <a:r>
              <a:rPr lang="en-US" sz="3600" dirty="0" smtClean="0"/>
              <a:t>, treatment for </a:t>
            </a:r>
            <a:r>
              <a:rPr lang="en-US" sz="3600" dirty="0" smtClean="0">
                <a:solidFill>
                  <a:srgbClr val="FF0000"/>
                </a:solidFill>
              </a:rPr>
              <a:t>1 month</a:t>
            </a:r>
            <a:r>
              <a:rPr lang="en-US" sz="3600" dirty="0" smtClean="0"/>
              <a:t>, avoid 1 additional </a:t>
            </a:r>
            <a:r>
              <a:rPr lang="en-US" sz="3600" dirty="0" smtClean="0">
                <a:solidFill>
                  <a:srgbClr val="FF0000"/>
                </a:solidFill>
              </a:rPr>
              <a:t>death</a:t>
            </a:r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 smtClean="0"/>
              <a:t>NNT of </a:t>
            </a:r>
            <a:r>
              <a:rPr lang="en-US" sz="3600" dirty="0" smtClean="0">
                <a:solidFill>
                  <a:srgbClr val="FF0000"/>
                </a:solidFill>
              </a:rPr>
              <a:t>100</a:t>
            </a:r>
            <a:r>
              <a:rPr lang="en-US" sz="3600" dirty="0" smtClean="0"/>
              <a:t>, treatment for </a:t>
            </a:r>
            <a:r>
              <a:rPr lang="en-US" sz="3600" dirty="0" smtClean="0">
                <a:solidFill>
                  <a:srgbClr val="FF0000"/>
                </a:solidFill>
              </a:rPr>
              <a:t>5 years</a:t>
            </a:r>
            <a:r>
              <a:rPr lang="en-US" sz="3600" dirty="0" smtClean="0"/>
              <a:t>, avoid 1 additional </a:t>
            </a:r>
            <a:r>
              <a:rPr lang="en-US" sz="3600" dirty="0" smtClean="0">
                <a:solidFill>
                  <a:srgbClr val="FF0000"/>
                </a:solidFill>
              </a:rPr>
              <a:t>hospitalization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Compare Benefit to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NNT = 5 for 1 month to prevent 1 additional death</a:t>
            </a:r>
          </a:p>
          <a:p>
            <a:endParaRPr lang="en-US" sz="3600" dirty="0" smtClean="0"/>
          </a:p>
          <a:p>
            <a:r>
              <a:rPr lang="en-US" sz="3600" dirty="0" smtClean="0"/>
              <a:t>NNH =20 for 1 month to cause 1 additional major bleeding event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Do the </a:t>
            </a:r>
            <a:r>
              <a:rPr lang="en-US" sz="3600" smtClean="0"/>
              <a:t>benefits outweigh the risk?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2701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900" dirty="0" smtClean="0"/>
              <a:t>Survival</a:t>
            </a:r>
          </a:p>
          <a:p>
            <a:r>
              <a:rPr lang="en-US" sz="3900" dirty="0"/>
              <a:t>Quality of Life</a:t>
            </a:r>
          </a:p>
          <a:p>
            <a:pPr lvl="1"/>
            <a:r>
              <a:rPr lang="en-US" sz="3200" dirty="0"/>
              <a:t>Validated </a:t>
            </a:r>
            <a:r>
              <a:rPr lang="en-US" sz="3200" dirty="0" err="1"/>
              <a:t>QoL</a:t>
            </a:r>
            <a:r>
              <a:rPr lang="en-US" sz="3200" dirty="0"/>
              <a:t> </a:t>
            </a:r>
            <a:r>
              <a:rPr lang="en-US" sz="3200" dirty="0" smtClean="0"/>
              <a:t>questionnaires</a:t>
            </a:r>
            <a:endParaRPr lang="en-US" sz="3200" dirty="0"/>
          </a:p>
          <a:p>
            <a:pPr lvl="1"/>
            <a:r>
              <a:rPr lang="en-US" sz="3200" dirty="0" smtClean="0"/>
              <a:t>Hospitalizations</a:t>
            </a:r>
          </a:p>
          <a:p>
            <a:pPr lvl="1"/>
            <a:r>
              <a:rPr lang="en-US" sz="3200" dirty="0" smtClean="0"/>
              <a:t>Disability Assessments (Modified Rankins Scale for Stroke)</a:t>
            </a:r>
          </a:p>
          <a:p>
            <a:endParaRPr lang="en-US" sz="3200" dirty="0"/>
          </a:p>
          <a:p>
            <a:r>
              <a:rPr lang="en-US" sz="3200" dirty="0" smtClean="0"/>
              <a:t>Surrogate Endpoints</a:t>
            </a:r>
          </a:p>
          <a:p>
            <a:pPr lvl="1"/>
            <a:r>
              <a:rPr lang="en-US" sz="3200" dirty="0" smtClean="0"/>
              <a:t>Blood Pressure</a:t>
            </a:r>
          </a:p>
          <a:p>
            <a:pPr lvl="1"/>
            <a:r>
              <a:rPr lang="en-US" sz="3200" dirty="0" smtClean="0"/>
              <a:t>A1C</a:t>
            </a:r>
          </a:p>
        </p:txBody>
      </p:sp>
    </p:spTree>
    <p:extLst>
      <p:ext uri="{BB962C8B-B14F-4D97-AF65-F5344CB8AC3E}">
        <p14:creationId xmlns:p14="http://schemas.microsoft.com/office/powerpoint/2010/main" val="131575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77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Composite Endpoints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3615" y="1035088"/>
            <a:ext cx="8264769" cy="5237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2769" y="6494585"/>
            <a:ext cx="385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Fourrier</a:t>
            </a:r>
            <a:r>
              <a:rPr lang="en-US" dirty="0" smtClean="0"/>
              <a:t> N </a:t>
            </a:r>
            <a:r>
              <a:rPr lang="en-US" dirty="0" err="1" smtClean="0"/>
              <a:t>Engl</a:t>
            </a:r>
            <a:r>
              <a:rPr lang="en-US" dirty="0" smtClean="0"/>
              <a:t> J Med 2017;376:1713-22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59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95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Trials with No 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215" y="3713981"/>
            <a:ext cx="7713786" cy="28898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97" y="1462929"/>
            <a:ext cx="11501205" cy="2457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31" y="4593207"/>
            <a:ext cx="5052645" cy="1202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628" y="4490850"/>
            <a:ext cx="5092702" cy="213326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0677" y="5009121"/>
            <a:ext cx="697523" cy="5483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5103" y="4028714"/>
            <a:ext cx="4598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Same size calculation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68215" y="6339814"/>
            <a:ext cx="389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EUCLID N </a:t>
            </a:r>
            <a:r>
              <a:rPr lang="en-US" dirty="0" err="1" smtClean="0"/>
              <a:t>Engl</a:t>
            </a:r>
            <a:r>
              <a:rPr lang="en-US" dirty="0" smtClean="0"/>
              <a:t> J Med 2017;376:32-40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87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1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objectives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At the end of this presentation, you should be able to: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lvl="0" indent="0">
              <a:buNone/>
            </a:pPr>
            <a:r>
              <a:rPr lang="en-US" dirty="0" smtClean="0"/>
              <a:t>1.	Evaluate </a:t>
            </a:r>
            <a:r>
              <a:rPr lang="en-US" dirty="0"/>
              <a:t>the validity of a clinical drug trial</a:t>
            </a:r>
          </a:p>
          <a:p>
            <a:pPr marL="0" lvl="0" indent="0">
              <a:buNone/>
            </a:pPr>
            <a:r>
              <a:rPr lang="en-US" dirty="0" smtClean="0"/>
              <a:t>2.	Assess </a:t>
            </a:r>
            <a:r>
              <a:rPr lang="en-US" dirty="0"/>
              <a:t>efficacy, safety, and effectiveness outcomes of a study</a:t>
            </a:r>
          </a:p>
          <a:p>
            <a:pPr marL="0" lvl="0" indent="0">
              <a:buNone/>
            </a:pPr>
            <a:r>
              <a:rPr lang="en-US" dirty="0" smtClean="0"/>
              <a:t>3.	Objectively </a:t>
            </a:r>
            <a:r>
              <a:rPr lang="en-US" dirty="0"/>
              <a:t>interpret clinical trial results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2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Questions must be answered: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	What is the probability that the results of this trial are 	true?</a:t>
            </a:r>
          </a:p>
          <a:p>
            <a:endParaRPr lang="en-US" sz="3200" dirty="0" smtClean="0"/>
          </a:p>
          <a:p>
            <a:r>
              <a:rPr lang="en-US" sz="3200" dirty="0" smtClean="0"/>
              <a:t>2.	To whom do the results apply?</a:t>
            </a:r>
          </a:p>
          <a:p>
            <a:endParaRPr lang="en-US" sz="3200" dirty="0" smtClean="0"/>
          </a:p>
          <a:p>
            <a:r>
              <a:rPr lang="en-US" sz="3200" dirty="0" smtClean="0"/>
              <a:t>3.	Assuming the results are likely to be true, will you now 	have to change the way you do things?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361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Question: Do you think it’s true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Good study </a:t>
            </a:r>
            <a:r>
              <a:rPr lang="en-US" sz="3200" dirty="0" smtClean="0"/>
              <a:t>design</a:t>
            </a:r>
            <a:endParaRPr lang="en-US" dirty="0"/>
          </a:p>
          <a:p>
            <a:pPr lvl="1"/>
            <a:r>
              <a:rPr lang="en-US" dirty="0" smtClean="0"/>
              <a:t>Clearly defined criteria</a:t>
            </a:r>
          </a:p>
          <a:p>
            <a:pPr lvl="1"/>
            <a:r>
              <a:rPr lang="en-US" dirty="0" smtClean="0"/>
              <a:t>Focus on primary endpoint!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3200" dirty="0" smtClean="0"/>
              <a:t>How well the study is conducted?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2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6000" dirty="0" smtClean="0">
                <a:solidFill>
                  <a:schemeClr val="tx1"/>
                </a:solidFill>
              </a:rPr>
              <a:t>The Perfectly Designed Study</a:t>
            </a: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or more groups, identical in every respect at the beginning</a:t>
            </a:r>
          </a:p>
          <a:p>
            <a:r>
              <a:rPr lang="en-US" dirty="0" smtClean="0"/>
              <a:t>One, and </a:t>
            </a:r>
            <a:r>
              <a:rPr lang="en-US" i="1" dirty="0" smtClean="0">
                <a:solidFill>
                  <a:srgbClr val="FF0000"/>
                </a:solidFill>
              </a:rPr>
              <a:t>only one </a:t>
            </a:r>
            <a:r>
              <a:rPr lang="en-US" dirty="0" smtClean="0"/>
              <a:t>thing is changed</a:t>
            </a:r>
          </a:p>
          <a:p>
            <a:r>
              <a:rPr lang="en-US" dirty="0" smtClean="0"/>
              <a:t>If the groups are different at the end, there could only be two causes</a:t>
            </a:r>
          </a:p>
          <a:p>
            <a:pPr lvl="1"/>
            <a:r>
              <a:rPr lang="en-US" dirty="0" smtClean="0"/>
              <a:t>The intervention</a:t>
            </a:r>
          </a:p>
          <a:p>
            <a:pPr lvl="1"/>
            <a:r>
              <a:rPr lang="en-US" dirty="0" smtClean="0"/>
              <a:t>Play of chance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Groups the Same at 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Randomization</a:t>
            </a:r>
          </a:p>
          <a:p>
            <a:pPr lvl="1"/>
            <a:r>
              <a:rPr lang="en-US" dirty="0" smtClean="0"/>
              <a:t>Avoiding pitfalls of randomization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Intention-to-treat analysis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Check </a:t>
            </a:r>
            <a:r>
              <a:rPr lang="en-US" smtClean="0"/>
              <a:t>Baseline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6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54" y="435464"/>
            <a:ext cx="4007081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Baseline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Characteristics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5281" y="207840"/>
            <a:ext cx="7144998" cy="4351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281" y="4559178"/>
            <a:ext cx="7144998" cy="14562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554" y="2250830"/>
            <a:ext cx="4179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Are groups similar?</a:t>
            </a:r>
          </a:p>
          <a:p>
            <a:endParaRPr lang="en-US" sz="3600" dirty="0" smtClean="0"/>
          </a:p>
        </p:txBody>
      </p:sp>
      <p:sp>
        <p:nvSpPr>
          <p:cNvPr id="13" name="Down Arrow 12"/>
          <p:cNvSpPr/>
          <p:nvPr/>
        </p:nvSpPr>
        <p:spPr>
          <a:xfrm>
            <a:off x="9097108" y="207840"/>
            <a:ext cx="246184" cy="41348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1230708" y="207840"/>
            <a:ext cx="246184" cy="41348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75077" y="6248400"/>
            <a:ext cx="342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</a:t>
            </a:r>
            <a:r>
              <a:rPr lang="en-US" dirty="0" err="1" smtClean="0"/>
              <a:t>Engl</a:t>
            </a:r>
            <a:r>
              <a:rPr lang="en-US" dirty="0" smtClean="0"/>
              <a:t> J Med 2014; 371:993-1004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5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Change Only One Thing: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The Intervention Being Studied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Blinding</a:t>
            </a:r>
          </a:p>
          <a:p>
            <a:pPr lvl="1"/>
            <a:r>
              <a:rPr lang="en-US" dirty="0" err="1" smtClean="0"/>
              <a:t>Unblinded</a:t>
            </a:r>
            <a:endParaRPr lang="en-US" dirty="0" smtClean="0"/>
          </a:p>
          <a:p>
            <a:pPr lvl="1"/>
            <a:r>
              <a:rPr lang="en-US" dirty="0" smtClean="0"/>
              <a:t>Single blind</a:t>
            </a:r>
          </a:p>
          <a:p>
            <a:pPr lvl="1"/>
            <a:r>
              <a:rPr lang="en-US" dirty="0" smtClean="0"/>
              <a:t>Double Blind</a:t>
            </a:r>
          </a:p>
          <a:p>
            <a:r>
              <a:rPr lang="en-US" dirty="0" smtClean="0"/>
              <a:t>Why So Important?</a:t>
            </a:r>
          </a:p>
          <a:p>
            <a:r>
              <a:rPr lang="en-US" dirty="0" smtClean="0"/>
              <a:t>How do you know if blinding was effective?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7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Two: To Whom Do the Results Apply?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538" y="2239107"/>
            <a:ext cx="10064262" cy="39378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Inclusion Criteria</a:t>
            </a:r>
          </a:p>
          <a:p>
            <a:r>
              <a:rPr lang="en-US" sz="3600" dirty="0" smtClean="0"/>
              <a:t>Exclusion Criteria</a:t>
            </a:r>
          </a:p>
        </p:txBody>
      </p:sp>
    </p:spTree>
    <p:extLst>
      <p:ext uri="{BB962C8B-B14F-4D97-AF65-F5344CB8AC3E}">
        <p14:creationId xmlns:p14="http://schemas.microsoft.com/office/powerpoint/2010/main" val="135877225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10099</TotalTime>
  <Words>380</Words>
  <Application>Microsoft Macintosh PowerPoint</Application>
  <PresentationFormat>Widescreen</PresentationFormat>
  <Paragraphs>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Corbel</vt:lpstr>
      <vt:lpstr>Mangal</vt:lpstr>
      <vt:lpstr>Arial</vt:lpstr>
      <vt:lpstr>Depth</vt:lpstr>
      <vt:lpstr>Three Steps to Interpret Clinical Trials</vt:lpstr>
      <vt:lpstr>Learning objectives </vt:lpstr>
      <vt:lpstr>Three Questions must be answered:</vt:lpstr>
      <vt:lpstr>First Question: Do you think it’s true</vt:lpstr>
      <vt:lpstr>The Perfectly Designed Study </vt:lpstr>
      <vt:lpstr>Getting Groups the Same at the Beginning</vt:lpstr>
      <vt:lpstr>Baseline Characteristics</vt:lpstr>
      <vt:lpstr>Change Only One Thing: The Intervention Being Studied</vt:lpstr>
      <vt:lpstr>Question Two: To Whom Do the Results Apply?</vt:lpstr>
      <vt:lpstr>Question Two: To Whom Do the Results Apply?</vt:lpstr>
      <vt:lpstr>The Third Question:</vt:lpstr>
      <vt:lpstr>It’s a Little Like Gambling in Las Vegas</vt:lpstr>
      <vt:lpstr>Assessing Benefit and Risk</vt:lpstr>
      <vt:lpstr>Example Exercise</vt:lpstr>
      <vt:lpstr>Compare Benefit to Risks</vt:lpstr>
      <vt:lpstr>Endpoints</vt:lpstr>
      <vt:lpstr>Composite Endpoints</vt:lpstr>
      <vt:lpstr>Trials with No Benefit</vt:lpstr>
      <vt:lpstr>Summary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Clinical Trial Interpretation</dc:title>
  <dc:creator>Microsoft Office User</dc:creator>
  <cp:lastModifiedBy>Microsoft Office User</cp:lastModifiedBy>
  <cp:revision>51</cp:revision>
  <dcterms:created xsi:type="dcterms:W3CDTF">2018-08-20T18:23:05Z</dcterms:created>
  <dcterms:modified xsi:type="dcterms:W3CDTF">2018-09-17T13:42:05Z</dcterms:modified>
</cp:coreProperties>
</file>