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58" r:id="rId4"/>
    <p:sldId id="264" r:id="rId5"/>
    <p:sldId id="271" r:id="rId6"/>
    <p:sldId id="272" r:id="rId7"/>
    <p:sldId id="265" r:id="rId8"/>
    <p:sldId id="266" r:id="rId9"/>
    <p:sldId id="262" r:id="rId10"/>
    <p:sldId id="263" r:id="rId11"/>
    <p:sldId id="267" r:id="rId12"/>
    <p:sldId id="273" r:id="rId13"/>
    <p:sldId id="274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3515" autoAdjust="0"/>
  </p:normalViewPr>
  <p:slideViewPr>
    <p:cSldViewPr snapToGrid="0">
      <p:cViewPr>
        <p:scale>
          <a:sx n="50" d="100"/>
          <a:sy n="50" d="100"/>
        </p:scale>
        <p:origin x="1209" y="26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0" d="100"/>
          <a:sy n="60" d="100"/>
        </p:scale>
        <p:origin x="2496" y="2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E663EA-CBC8-4496-9390-7FD21702D0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D66C7-3712-4E11-BD25-66AE78B7EC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2B6BB-E03B-445F-B943-3C123F47F80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4D942-6AB6-45DA-8620-C011444694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B3E4C-E300-4EFD-B927-E277803B62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2547C-8F68-417D-958A-516037B8A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5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E0F4-E249-4607-8D38-4AD85EA0090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0369E-7CF1-4EB6-A935-9FA518347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4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3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55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15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0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3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73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64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2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6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1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9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5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72E8-F349-474B-AAEC-F7426FBE71D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E8B5-BE88-44C3-B47D-B4A6087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64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EDAE-F77B-4B1C-9823-E3BBA2BC44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 Finance 101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79521F5-FCD7-4C2B-8065-54D054AAB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96028" y="4975064"/>
            <a:ext cx="8144134" cy="1117687"/>
          </a:xfrm>
        </p:spPr>
        <p:txBody>
          <a:bodyPr>
            <a:normAutofit/>
          </a:bodyPr>
          <a:lstStyle/>
          <a:p>
            <a:r>
              <a:rPr lang="en-US" sz="3200" dirty="0"/>
              <a:t>By: Brandon Johnson</a:t>
            </a:r>
          </a:p>
          <a:p>
            <a:r>
              <a:rPr lang="en-US" sz="3200" dirty="0"/>
              <a:t>Financial Advisor </a:t>
            </a:r>
          </a:p>
        </p:txBody>
      </p:sp>
    </p:spTree>
    <p:extLst>
      <p:ext uri="{BB962C8B-B14F-4D97-AF65-F5344CB8AC3E}">
        <p14:creationId xmlns:p14="http://schemas.microsoft.com/office/powerpoint/2010/main" val="386439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6125622-c76b-43f5-820b-8c2e488f1348@namprd07">
            <a:extLst>
              <a:ext uri="{FF2B5EF4-FFF2-40B4-BE49-F238E27FC236}">
                <a16:creationId xmlns:a16="http://schemas.microsoft.com/office/drawing/2014/main" id="{3A9B8BA9-DB28-455F-B50A-F6A4061A7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0"/>
            <a:ext cx="8353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ADB112-ADBA-47AF-A4A0-9868FA915F0C}"/>
              </a:ext>
            </a:extLst>
          </p:cNvPr>
          <p:cNvSpPr txBox="1"/>
          <p:nvPr/>
        </p:nvSpPr>
        <p:spPr>
          <a:xfrm>
            <a:off x="715298" y="2833227"/>
            <a:ext cx="3878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Balance Sheet</a:t>
            </a:r>
          </a:p>
          <a:p>
            <a:r>
              <a:rPr lang="en-US" sz="2800" dirty="0"/>
              <a:t>    Example</a:t>
            </a:r>
          </a:p>
        </p:txBody>
      </p:sp>
    </p:spTree>
    <p:extLst>
      <p:ext uri="{BB962C8B-B14F-4D97-AF65-F5344CB8AC3E}">
        <p14:creationId xmlns:p14="http://schemas.microsoft.com/office/powerpoint/2010/main" val="328781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BA69-FB44-41EA-BCF2-466D23C2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Cash Flow Statement (Example)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3C8EF-6361-45BC-A424-CCC32B290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571" y="3224177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After-Tax Income: 		$6,000</a:t>
            </a:r>
          </a:p>
          <a:p>
            <a:pPr marL="0" indent="0">
              <a:buNone/>
            </a:pPr>
            <a:r>
              <a:rPr lang="en-US" sz="3200" u="sng" dirty="0"/>
              <a:t>Monthly Expenses:		$4,500</a:t>
            </a:r>
          </a:p>
          <a:p>
            <a:pPr marL="0" indent="0">
              <a:buNone/>
            </a:pPr>
            <a:r>
              <a:rPr lang="en-US" sz="3200" dirty="0"/>
              <a:t>Discretionary Income: 	$1,500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08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E0893-A57C-4EBF-860A-283CA471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AD5E-2FE0-4AB9-B2C0-40A88E497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Fund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Short Term Sickness/Disability (3 months)</a:t>
            </a:r>
          </a:p>
          <a:p>
            <a:endParaRPr lang="en-US" dirty="0"/>
          </a:p>
          <a:p>
            <a:r>
              <a:rPr lang="en-US" dirty="0"/>
              <a:t>To access in retirement when the market is down when we shouldn’t be taking from our Qualified Accounts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Can keep us at a lower tax bracket in retirement </a:t>
            </a:r>
          </a:p>
        </p:txBody>
      </p:sp>
    </p:spTree>
    <p:extLst>
      <p:ext uri="{BB962C8B-B14F-4D97-AF65-F5344CB8AC3E}">
        <p14:creationId xmlns:p14="http://schemas.microsoft.com/office/powerpoint/2010/main" val="22218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1175F-C3BF-4DCB-89D9-24FCDAD7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D47D5-1C40-4B53-97AA-12DC8AD75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as soon as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Participate in your Employer Plan (Get the match!)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Difference in Traditional / Roth </a:t>
            </a:r>
          </a:p>
          <a:p>
            <a:endParaRPr lang="en-US" dirty="0"/>
          </a:p>
          <a:p>
            <a:r>
              <a:rPr lang="en-US" dirty="0"/>
              <a:t>Investor Profile</a:t>
            </a:r>
          </a:p>
        </p:txBody>
      </p:sp>
    </p:spTree>
    <p:extLst>
      <p:ext uri="{BB962C8B-B14F-4D97-AF65-F5344CB8AC3E}">
        <p14:creationId xmlns:p14="http://schemas.microsoft.com/office/powerpoint/2010/main" val="327732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B2FB-E36E-49D6-803D-7621FA51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Compound Interest: How much do I need to save now (monthly) to have $1 Million at age 65?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BE71B-7ACC-40AD-9D91-63FFEA943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017" y="2085975"/>
            <a:ext cx="11368804" cy="4286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							</a:t>
            </a:r>
          </a:p>
          <a:p>
            <a:pPr marL="0" indent="0">
              <a:buNone/>
            </a:pPr>
            <a:r>
              <a:rPr lang="en-US" sz="3200" u="sng" dirty="0"/>
              <a:t>Age		    Monthly $ Amount </a:t>
            </a:r>
            <a:r>
              <a:rPr lang="en-US" sz="3200" dirty="0"/>
              <a:t>	</a:t>
            </a:r>
          </a:p>
          <a:p>
            <a:pPr marL="457200" indent="-457200">
              <a:buAutoNum type="arabicPlain" startAt="25"/>
            </a:pPr>
            <a:r>
              <a:rPr lang="en-US" sz="3200" dirty="0"/>
              <a:t>			 	381</a:t>
            </a:r>
          </a:p>
          <a:p>
            <a:pPr marL="0" indent="0">
              <a:buNone/>
            </a:pPr>
            <a:r>
              <a:rPr lang="en-US" sz="3200" dirty="0"/>
              <a:t>30				555</a:t>
            </a:r>
          </a:p>
          <a:p>
            <a:pPr marL="0" indent="0">
              <a:buNone/>
            </a:pPr>
            <a:r>
              <a:rPr lang="en-US" sz="3200" dirty="0"/>
              <a:t>35				820</a:t>
            </a:r>
          </a:p>
          <a:p>
            <a:pPr marL="0" indent="0">
              <a:buNone/>
            </a:pPr>
            <a:r>
              <a:rPr lang="en-US" sz="3200" dirty="0"/>
              <a:t>40				1,235				</a:t>
            </a:r>
          </a:p>
          <a:p>
            <a:pPr marL="457200" indent="-457200">
              <a:buAutoNum type="arabicPlain" startAt="50"/>
            </a:pPr>
            <a:r>
              <a:rPr lang="en-US" sz="3200" dirty="0"/>
              <a:t>				3,155</a:t>
            </a:r>
          </a:p>
          <a:p>
            <a:pPr marL="457200" indent="-457200">
              <a:buAutoNum type="arabicPlain" startAt="50"/>
            </a:pPr>
            <a:endParaRPr lang="en-US" sz="3200" dirty="0"/>
          </a:p>
          <a:p>
            <a:pPr marL="0" indent="0">
              <a:buNone/>
            </a:pPr>
            <a:r>
              <a:rPr lang="en-US" sz="2600" dirty="0"/>
              <a:t>*Assuming 7% Annual ROR	</a:t>
            </a:r>
            <a:r>
              <a:rPr lang="en-US" sz="3200" dirty="0"/>
              <a:t>			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6448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FC84-73DF-4B2B-8873-C3ACB547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E2B78-A3EF-4E72-875C-A777DEAF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/>
              <a:t>Brandon Johnson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brandon.j@nm.com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Cell: (870)476-3078</a:t>
            </a:r>
          </a:p>
          <a:p>
            <a:pPr marL="0" indent="0">
              <a:buNone/>
            </a:pPr>
            <a:r>
              <a:rPr lang="en-US" sz="4000" dirty="0"/>
              <a:t>Office: (870) 935-6900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032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lbert einstein quotes compound interest">
            <a:extLst>
              <a:ext uri="{FF2B5EF4-FFF2-40B4-BE49-F238E27FC236}">
                <a16:creationId xmlns:a16="http://schemas.microsoft.com/office/drawing/2014/main" id="{2A9AD94E-D2F8-46C7-BCD4-988836387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68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1F2D-A7B8-4FA0-9940-7F1CC5AA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Areas of Planning (Financial Security)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8EE39-F50D-4C16-84F4-0BC0B3797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/>
              <a:t>Protect Your Income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Debt Reduction 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Savings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Retirement </a:t>
            </a:r>
          </a:p>
        </p:txBody>
      </p:sp>
    </p:spTree>
    <p:extLst>
      <p:ext uri="{BB962C8B-B14F-4D97-AF65-F5344CB8AC3E}">
        <p14:creationId xmlns:p14="http://schemas.microsoft.com/office/powerpoint/2010/main" val="101476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644AE-7E1B-4218-98BF-20365F90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Protect Your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0E20-FDE8-4161-A1F2-FE7E9FE6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Emergency Fund: </a:t>
            </a:r>
            <a:r>
              <a:rPr lang="en-US" dirty="0"/>
              <a:t>3 to 6 months Fixed Expenses in Savings at all times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Short-Term Disability Insurance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Long-Term Disability Insurance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Life Insurance </a:t>
            </a:r>
          </a:p>
        </p:txBody>
      </p:sp>
    </p:spTree>
    <p:extLst>
      <p:ext uri="{BB962C8B-B14F-4D97-AF65-F5344CB8AC3E}">
        <p14:creationId xmlns:p14="http://schemas.microsoft.com/office/powerpoint/2010/main" val="310384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57353d6d-f708-4a37-9f9e-61013b45371f@namprd07">
            <a:extLst>
              <a:ext uri="{FF2B5EF4-FFF2-40B4-BE49-F238E27FC236}">
                <a16:creationId xmlns:a16="http://schemas.microsoft.com/office/drawing/2014/main" id="{8CD298BA-5300-44F1-8ADC-A00149147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0"/>
            <a:ext cx="8134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B8C7B0-0BB2-4C88-9D9D-5444386310BF}"/>
              </a:ext>
            </a:extLst>
          </p:cNvPr>
          <p:cNvSpPr txBox="1"/>
          <p:nvPr/>
        </p:nvSpPr>
        <p:spPr>
          <a:xfrm>
            <a:off x="657225" y="1733550"/>
            <a:ext cx="29241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Your Greatest Asset = Your ability to earn a substantial income over your career</a:t>
            </a:r>
          </a:p>
        </p:txBody>
      </p:sp>
    </p:spTree>
    <p:extLst>
      <p:ext uri="{BB962C8B-B14F-4D97-AF65-F5344CB8AC3E}">
        <p14:creationId xmlns:p14="http://schemas.microsoft.com/office/powerpoint/2010/main" val="164384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49D6-4AE7-48E2-8278-425EDED9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7925-1321-4095-ACC1-4FCC8DB8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DIME Theory: Debt, Income Replacement, Mortgage &amp; Education</a:t>
            </a:r>
          </a:p>
          <a:p>
            <a:endParaRPr lang="en-US" dirty="0"/>
          </a:p>
          <a:p>
            <a:r>
              <a:rPr lang="en-US" dirty="0"/>
              <a:t>Yes, Mortgage is a form of debt but if we took out mortgage then it would be the DIE Theory</a:t>
            </a:r>
          </a:p>
          <a:p>
            <a:endParaRPr lang="en-US" dirty="0"/>
          </a:p>
          <a:p>
            <a:r>
              <a:rPr lang="en-US" dirty="0"/>
              <a:t>Term Life Insurance </a:t>
            </a:r>
          </a:p>
          <a:p>
            <a:r>
              <a:rPr lang="en-US" dirty="0"/>
              <a:t>Permanent Life Insurance</a:t>
            </a:r>
          </a:p>
          <a:p>
            <a:r>
              <a:rPr lang="en-US" dirty="0"/>
              <a:t>Universal Life Insurance</a:t>
            </a:r>
          </a:p>
        </p:txBody>
      </p:sp>
    </p:spTree>
    <p:extLst>
      <p:ext uri="{BB962C8B-B14F-4D97-AF65-F5344CB8AC3E}">
        <p14:creationId xmlns:p14="http://schemas.microsoft.com/office/powerpoint/2010/main" val="251684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AE2E-6CE3-46BC-8536-DB452A35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Debt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6C9A-A456-4056-B331-6C22A7622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Debt = Enemy of Saving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Debt causes Stress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Having a debt game plan = Stress reliever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9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414A71-39EE-47E5-9F17-746EE735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Reduction Steps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1D60BC-2A7E-4DF3-80C7-5572EF3C1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967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Balance Sheet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Budget </a:t>
            </a:r>
          </a:p>
          <a:p>
            <a:pPr lvl="1"/>
            <a:r>
              <a:rPr lang="en-US" dirty="0"/>
              <a:t>Are there places in my budget that I can cut back on?</a:t>
            </a:r>
          </a:p>
          <a:p>
            <a:pPr lvl="1"/>
            <a:r>
              <a:rPr lang="en-US" dirty="0"/>
              <a:t>Am I living beyond my means?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Monthly Cash Flows 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0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Personal Financial Spreadsheet - WMC - Adobe Acrobat Reader DC">
            <a:extLst>
              <a:ext uri="{FF2B5EF4-FFF2-40B4-BE49-F238E27FC236}">
                <a16:creationId xmlns:a16="http://schemas.microsoft.com/office/drawing/2014/main" id="{7B866509-F336-4E63-B5FA-AFDC17855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4" t="18054" r="33660" b="9820"/>
          <a:stretch/>
        </p:blipFill>
        <p:spPr>
          <a:xfrm>
            <a:off x="3259394" y="0"/>
            <a:ext cx="8932606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3A9BDF-E50E-446B-BAD7-3844AB6AEC95}"/>
              </a:ext>
            </a:extLst>
          </p:cNvPr>
          <p:cNvSpPr txBox="1"/>
          <p:nvPr/>
        </p:nvSpPr>
        <p:spPr>
          <a:xfrm>
            <a:off x="839338" y="2606722"/>
            <a:ext cx="1869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Budget</a:t>
            </a:r>
          </a:p>
          <a:p>
            <a:r>
              <a:rPr lang="en-US" sz="3600" dirty="0"/>
              <a:t> Form</a:t>
            </a:r>
          </a:p>
        </p:txBody>
      </p:sp>
    </p:spTree>
    <p:extLst>
      <p:ext uri="{BB962C8B-B14F-4D97-AF65-F5344CB8AC3E}">
        <p14:creationId xmlns:p14="http://schemas.microsoft.com/office/powerpoint/2010/main" val="31797756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1325</TotalTime>
  <Words>287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Berlin</vt:lpstr>
      <vt:lpstr>Personal Finance 101</vt:lpstr>
      <vt:lpstr>PowerPoint Presentation</vt:lpstr>
      <vt:lpstr>4 Areas of Planning (Financial Security)</vt:lpstr>
      <vt:lpstr>1. Protect Your Income</vt:lpstr>
      <vt:lpstr>PowerPoint Presentation</vt:lpstr>
      <vt:lpstr>Life Insurance</vt:lpstr>
      <vt:lpstr>2. Debt Reduction</vt:lpstr>
      <vt:lpstr>Debt Reduction Steps </vt:lpstr>
      <vt:lpstr>PowerPoint Presentation</vt:lpstr>
      <vt:lpstr>PowerPoint Presentation</vt:lpstr>
      <vt:lpstr>Monthly Cash Flow Statement (Example)</vt:lpstr>
      <vt:lpstr>3. Savings</vt:lpstr>
      <vt:lpstr>4. Retirement</vt:lpstr>
      <vt:lpstr>Compound Interest: How much do I need to save now (monthly) to have $1 Million at age 65?</vt:lpstr>
      <vt:lpstr>My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 101 for Pharmacists</dc:title>
  <dc:creator>J, BRANDON /015017 /GA098</dc:creator>
  <cp:lastModifiedBy>J, BRANDON /015017 /GA098</cp:lastModifiedBy>
  <cp:revision>24</cp:revision>
  <dcterms:created xsi:type="dcterms:W3CDTF">2018-09-13T15:19:46Z</dcterms:created>
  <dcterms:modified xsi:type="dcterms:W3CDTF">2018-09-14T13:25:22Z</dcterms:modified>
</cp:coreProperties>
</file>