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png" ContentType="image/pn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60" r:id="rId4"/>
    <p:sldId id="295" r:id="rId5"/>
    <p:sldId id="282" r:id="rId6"/>
    <p:sldId id="287" r:id="rId7"/>
    <p:sldId id="291" r:id="rId8"/>
    <p:sldId id="267" r:id="rId9"/>
    <p:sldId id="275" r:id="rId10"/>
    <p:sldId id="290" r:id="rId11"/>
    <p:sldId id="266" r:id="rId12"/>
    <p:sldId id="288" r:id="rId13"/>
    <p:sldId id="296" r:id="rId14"/>
    <p:sldId id="286" r:id="rId15"/>
    <p:sldId id="265" r:id="rId16"/>
    <p:sldId id="261" r:id="rId17"/>
    <p:sldId id="284" r:id="rId18"/>
    <p:sldId id="285" r:id="rId19"/>
    <p:sldId id="292" r:id="rId20"/>
    <p:sldId id="279" r:id="rId21"/>
    <p:sldId id="264" r:id="rId22"/>
    <p:sldId id="294" r:id="rId23"/>
    <p:sldId id="303" r:id="rId24"/>
    <p:sldId id="297" r:id="rId25"/>
    <p:sldId id="301" r:id="rId26"/>
    <p:sldId id="302" r:id="rId27"/>
    <p:sldId id="298" r:id="rId28"/>
    <p:sldId id="299" r:id="rId29"/>
    <p:sldId id="307" r:id="rId30"/>
    <p:sldId id="305" r:id="rId31"/>
    <p:sldId id="308" r:id="rId32"/>
    <p:sldId id="306" r:id="rId33"/>
    <p:sldId id="262" r:id="rId34"/>
    <p:sldId id="270" r:id="rId35"/>
    <p:sldId id="272" r:id="rId36"/>
    <p:sldId id="300" r:id="rId37"/>
    <p:sldId id="293" r:id="rId38"/>
    <p:sldId id="273" r:id="rId39"/>
    <p:sldId id="271" r:id="rId40"/>
    <p:sldId id="259" r:id="rId41"/>
    <p:sldId id="278" r:id="rId42"/>
    <p:sldId id="277" r:id="rId43"/>
    <p:sldId id="309" r:id="rId44"/>
    <p:sldId id="274" r:id="rId45"/>
    <p:sldId id="304" r:id="rId46"/>
    <p:sldId id="258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8" autoAdjust="0"/>
    <p:restoredTop sz="92453" autoAdjust="0"/>
  </p:normalViewPr>
  <p:slideViewPr>
    <p:cSldViewPr>
      <p:cViewPr>
        <p:scale>
          <a:sx n="75" d="100"/>
          <a:sy n="75" d="100"/>
        </p:scale>
        <p:origin x="106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940F54-213E-4DB3-A28F-D5EA302C8318}" type="doc">
      <dgm:prSet loTypeId="urn:microsoft.com/office/officeart/2005/8/layout/arrow4" loCatId="relationship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9DCBAA00-22E9-4416-A56C-1DC88D0AAA61}">
      <dgm:prSet/>
      <dgm:spPr/>
      <dgm:t>
        <a:bodyPr/>
        <a:lstStyle/>
        <a:p>
          <a:pPr rtl="0"/>
          <a:r>
            <a:rPr lang="en-US" baseline="0" dirty="0" smtClean="0">
              <a:solidFill>
                <a:schemeClr val="bg1"/>
              </a:solidFill>
            </a:rPr>
            <a:t>Improve patient safety and health outcomes</a:t>
          </a:r>
          <a:endParaRPr lang="en-US" dirty="0">
            <a:solidFill>
              <a:schemeClr val="bg1"/>
            </a:solidFill>
          </a:endParaRPr>
        </a:p>
      </dgm:t>
    </dgm:pt>
    <dgm:pt modelId="{BCBD0C14-7CE2-4556-9972-80497DF44D6C}" type="parTrans" cxnId="{C9080210-4D7C-4A84-A622-5D1D17D83440}">
      <dgm:prSet/>
      <dgm:spPr/>
      <dgm:t>
        <a:bodyPr/>
        <a:lstStyle/>
        <a:p>
          <a:endParaRPr lang="en-US"/>
        </a:p>
      </dgm:t>
    </dgm:pt>
    <dgm:pt modelId="{B637E4A8-8D72-49BB-A7CA-FE296EB78BE9}" type="sibTrans" cxnId="{C9080210-4D7C-4A84-A622-5D1D17D83440}">
      <dgm:prSet/>
      <dgm:spPr/>
      <dgm:t>
        <a:bodyPr/>
        <a:lstStyle/>
        <a:p>
          <a:endParaRPr lang="en-US"/>
        </a:p>
      </dgm:t>
    </dgm:pt>
    <dgm:pt modelId="{C7EDFC49-E16B-4BDC-9CFA-73E1D54786B4}">
      <dgm:prSet/>
      <dgm:spPr/>
      <dgm:t>
        <a:bodyPr/>
        <a:lstStyle/>
        <a:p>
          <a:pPr rtl="0"/>
          <a:r>
            <a:rPr lang="en-US" baseline="0" dirty="0" smtClean="0">
              <a:solidFill>
                <a:schemeClr val="bg1"/>
              </a:solidFill>
            </a:rPr>
            <a:t>Reduce readmissions and healthcare costs</a:t>
          </a:r>
          <a:endParaRPr lang="en-US" dirty="0">
            <a:solidFill>
              <a:schemeClr val="bg1"/>
            </a:solidFill>
          </a:endParaRPr>
        </a:p>
      </dgm:t>
    </dgm:pt>
    <dgm:pt modelId="{15914369-C772-44DA-B18D-71F7DD9097CC}" type="parTrans" cxnId="{82B748B9-7683-4BAF-954F-41F107EC0E3D}">
      <dgm:prSet/>
      <dgm:spPr/>
      <dgm:t>
        <a:bodyPr/>
        <a:lstStyle/>
        <a:p>
          <a:endParaRPr lang="en-US"/>
        </a:p>
      </dgm:t>
    </dgm:pt>
    <dgm:pt modelId="{3F93B7C4-794A-4173-8A50-9AF02286219A}" type="sibTrans" cxnId="{82B748B9-7683-4BAF-954F-41F107EC0E3D}">
      <dgm:prSet/>
      <dgm:spPr/>
      <dgm:t>
        <a:bodyPr/>
        <a:lstStyle/>
        <a:p>
          <a:endParaRPr lang="en-US"/>
        </a:p>
      </dgm:t>
    </dgm:pt>
    <dgm:pt modelId="{8A210ED1-AF7E-484D-B8FF-9FF9D889E209}" type="pres">
      <dgm:prSet presAssocID="{AF940F54-213E-4DB3-A28F-D5EA302C831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659999-E78B-4DF4-B706-61747ACADD89}" type="pres">
      <dgm:prSet presAssocID="{9DCBAA00-22E9-4416-A56C-1DC88D0AAA61}" presName="upArrow" presStyleLbl="node1" presStyleIdx="0" presStyleCnt="2"/>
      <dgm:spPr/>
    </dgm:pt>
    <dgm:pt modelId="{8973166C-8063-45C4-9A64-5D5739F61E52}" type="pres">
      <dgm:prSet presAssocID="{9DCBAA00-22E9-4416-A56C-1DC88D0AAA61}" presName="upArrowText" presStyleLbl="revTx" presStyleIdx="0" presStyleCnt="2" custScaleX="117266" custLinFactNeighborX="483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1A3643-7AD9-4CE7-95F7-FEDD9A419D60}" type="pres">
      <dgm:prSet presAssocID="{C7EDFC49-E16B-4BDC-9CFA-73E1D54786B4}" presName="downArrow" presStyleLbl="node1" presStyleIdx="1" presStyleCnt="2"/>
      <dgm:spPr/>
    </dgm:pt>
    <dgm:pt modelId="{D744D5EF-DB67-4555-ACA9-E13BBF5405ED}" type="pres">
      <dgm:prSet presAssocID="{C7EDFC49-E16B-4BDC-9CFA-73E1D54786B4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69DBB1-A086-4368-A0C1-14988A2BDA6D}" type="presOf" srcId="{AF940F54-213E-4DB3-A28F-D5EA302C8318}" destId="{8A210ED1-AF7E-484D-B8FF-9FF9D889E209}" srcOrd="0" destOrd="0" presId="urn:microsoft.com/office/officeart/2005/8/layout/arrow4"/>
    <dgm:cxn modelId="{ACCA2163-CD51-4CF5-B857-A4BD02F123BB}" type="presOf" srcId="{C7EDFC49-E16B-4BDC-9CFA-73E1D54786B4}" destId="{D744D5EF-DB67-4555-ACA9-E13BBF5405ED}" srcOrd="0" destOrd="0" presId="urn:microsoft.com/office/officeart/2005/8/layout/arrow4"/>
    <dgm:cxn modelId="{C9080210-4D7C-4A84-A622-5D1D17D83440}" srcId="{AF940F54-213E-4DB3-A28F-D5EA302C8318}" destId="{9DCBAA00-22E9-4416-A56C-1DC88D0AAA61}" srcOrd="0" destOrd="0" parTransId="{BCBD0C14-7CE2-4556-9972-80497DF44D6C}" sibTransId="{B637E4A8-8D72-49BB-A7CA-FE296EB78BE9}"/>
    <dgm:cxn modelId="{82B748B9-7683-4BAF-954F-41F107EC0E3D}" srcId="{AF940F54-213E-4DB3-A28F-D5EA302C8318}" destId="{C7EDFC49-E16B-4BDC-9CFA-73E1D54786B4}" srcOrd="1" destOrd="0" parTransId="{15914369-C772-44DA-B18D-71F7DD9097CC}" sibTransId="{3F93B7C4-794A-4173-8A50-9AF02286219A}"/>
    <dgm:cxn modelId="{C610EF3A-CA87-4335-B9EA-F5A0EFFFCD2E}" type="presOf" srcId="{9DCBAA00-22E9-4416-A56C-1DC88D0AAA61}" destId="{8973166C-8063-45C4-9A64-5D5739F61E52}" srcOrd="0" destOrd="0" presId="urn:microsoft.com/office/officeart/2005/8/layout/arrow4"/>
    <dgm:cxn modelId="{F11CF745-BB65-4D06-BD4E-F4CFB971ADA9}" type="presParOf" srcId="{8A210ED1-AF7E-484D-B8FF-9FF9D889E209}" destId="{92659999-E78B-4DF4-B706-61747ACADD89}" srcOrd="0" destOrd="0" presId="urn:microsoft.com/office/officeart/2005/8/layout/arrow4"/>
    <dgm:cxn modelId="{41D14CA9-E296-4BAD-939E-5743F158C132}" type="presParOf" srcId="{8A210ED1-AF7E-484D-B8FF-9FF9D889E209}" destId="{8973166C-8063-45C4-9A64-5D5739F61E52}" srcOrd="1" destOrd="0" presId="urn:microsoft.com/office/officeart/2005/8/layout/arrow4"/>
    <dgm:cxn modelId="{93114344-0E32-4781-962A-4B0E6427C7A0}" type="presParOf" srcId="{8A210ED1-AF7E-484D-B8FF-9FF9D889E209}" destId="{ED1A3643-7AD9-4CE7-95F7-FEDD9A419D60}" srcOrd="2" destOrd="0" presId="urn:microsoft.com/office/officeart/2005/8/layout/arrow4"/>
    <dgm:cxn modelId="{61F39748-C3E0-46B2-B18A-E9DADAC0EAC2}" type="presParOf" srcId="{8A210ED1-AF7E-484D-B8FF-9FF9D889E209}" destId="{D744D5EF-DB67-4555-ACA9-E13BBF5405ED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80B1CD6-1B5E-47C2-B522-C9E039102AAE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A455474-236B-4DA0-B795-7A21428B1847}">
      <dgm:prSet phldrT="[Text]" custT="1"/>
      <dgm:spPr/>
      <dgm:t>
        <a:bodyPr/>
        <a:lstStyle/>
        <a:p>
          <a:r>
            <a:rPr lang="en-US" sz="4800" dirty="0" smtClean="0"/>
            <a:t>Phone Call Documentation</a:t>
          </a:r>
          <a:endParaRPr lang="en-US" sz="4800" dirty="0"/>
        </a:p>
      </dgm:t>
    </dgm:pt>
    <dgm:pt modelId="{4550183B-661C-4C57-8A55-39E116376BAF}" type="parTrans" cxnId="{571C593C-C51B-4F35-A2E3-1FAB19B5EBB1}">
      <dgm:prSet/>
      <dgm:spPr/>
      <dgm:t>
        <a:bodyPr/>
        <a:lstStyle/>
        <a:p>
          <a:endParaRPr lang="en-US"/>
        </a:p>
      </dgm:t>
    </dgm:pt>
    <dgm:pt modelId="{B789CF87-51FE-4633-A30D-94E89927044B}" type="sibTrans" cxnId="{571C593C-C51B-4F35-A2E3-1FAB19B5EBB1}">
      <dgm:prSet/>
      <dgm:spPr/>
      <dgm:t>
        <a:bodyPr/>
        <a:lstStyle/>
        <a:p>
          <a:endParaRPr lang="en-US"/>
        </a:p>
      </dgm:t>
    </dgm:pt>
    <dgm:pt modelId="{199BBD36-E873-4219-9410-2D2A3DC5BE20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TOC Phone Note completed by </a:t>
          </a:r>
          <a:r>
            <a:rPr lang="en-US" sz="2800" dirty="0" err="1" smtClean="0">
              <a:solidFill>
                <a:schemeClr val="bg1"/>
              </a:solidFill>
            </a:rPr>
            <a:t>PharmD</a:t>
          </a:r>
          <a:r>
            <a:rPr lang="en-US" sz="2800" dirty="0" smtClean="0">
              <a:solidFill>
                <a:schemeClr val="bg1"/>
              </a:solidFill>
            </a:rPr>
            <a:t> or </a:t>
          </a:r>
          <a:r>
            <a:rPr lang="en-US" sz="2800" dirty="0" err="1" smtClean="0">
              <a:solidFill>
                <a:schemeClr val="bg1"/>
              </a:solidFill>
            </a:rPr>
            <a:t>PharmD</a:t>
          </a:r>
          <a:r>
            <a:rPr lang="en-US" sz="2800" dirty="0" smtClean="0">
              <a:solidFill>
                <a:schemeClr val="bg1"/>
              </a:solidFill>
            </a:rPr>
            <a:t> student</a:t>
          </a:r>
          <a:endParaRPr lang="en-US" sz="2800" dirty="0">
            <a:solidFill>
              <a:schemeClr val="bg1"/>
            </a:solidFill>
          </a:endParaRPr>
        </a:p>
      </dgm:t>
    </dgm:pt>
    <dgm:pt modelId="{C1BD10C6-B9D2-4C3C-84E5-334CE7FF30DB}" type="parTrans" cxnId="{8B64BE0C-64F5-4038-9AF4-C8A579619E84}">
      <dgm:prSet/>
      <dgm:spPr/>
    </dgm:pt>
    <dgm:pt modelId="{338F21C8-CDAE-437B-88A2-BE2817E6FA35}" type="sibTrans" cxnId="{8B64BE0C-64F5-4038-9AF4-C8A579619E84}">
      <dgm:prSet/>
      <dgm:spPr/>
    </dgm:pt>
    <dgm:pt modelId="{4112F79F-4EA9-4253-A94B-B6327472581B}">
      <dgm:prSet phldrT="[Text]" custT="1"/>
      <dgm:spPr/>
      <dgm:t>
        <a:bodyPr/>
        <a:lstStyle/>
        <a:p>
          <a:endParaRPr lang="en-US" sz="2800" dirty="0">
            <a:solidFill>
              <a:schemeClr val="bg1"/>
            </a:solidFill>
          </a:endParaRPr>
        </a:p>
      </dgm:t>
    </dgm:pt>
    <dgm:pt modelId="{0C426719-41C3-4CE7-9A69-C8A8AE110613}" type="parTrans" cxnId="{E369A6C3-57A7-4FBB-8AF9-912E5539E580}">
      <dgm:prSet/>
      <dgm:spPr/>
    </dgm:pt>
    <dgm:pt modelId="{F2A40135-1FDE-41D9-9203-E072F82B8DC8}" type="sibTrans" cxnId="{E369A6C3-57A7-4FBB-8AF9-912E5539E580}">
      <dgm:prSet/>
      <dgm:spPr/>
    </dgm:pt>
    <dgm:pt modelId="{9F3287B6-9EF3-46AC-B68D-00A3BFE3022E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Note sent to PCP for review before Follow-up Clinic Visit</a:t>
          </a:r>
          <a:endParaRPr lang="en-US" sz="2800" dirty="0">
            <a:solidFill>
              <a:schemeClr val="bg1"/>
            </a:solidFill>
          </a:endParaRPr>
        </a:p>
      </dgm:t>
    </dgm:pt>
    <dgm:pt modelId="{F74D63BF-DBA6-4A8F-9F78-F96EEC315BB2}" type="parTrans" cxnId="{B1004692-4423-4ECF-B6CB-2A0396A144CB}">
      <dgm:prSet/>
      <dgm:spPr/>
    </dgm:pt>
    <dgm:pt modelId="{1738FC44-8883-4D8A-A3DF-070C1D765BAB}" type="sibTrans" cxnId="{B1004692-4423-4ECF-B6CB-2A0396A144CB}">
      <dgm:prSet/>
      <dgm:spPr/>
    </dgm:pt>
    <dgm:pt modelId="{A5045C80-3057-43CC-9FF2-7DF72D48E9A7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Includes discussed appointments, medications, concerns, etc.</a:t>
          </a:r>
          <a:endParaRPr lang="en-US" sz="2800" dirty="0">
            <a:solidFill>
              <a:schemeClr val="bg1"/>
            </a:solidFill>
          </a:endParaRPr>
        </a:p>
      </dgm:t>
    </dgm:pt>
    <dgm:pt modelId="{4C3CE5F5-D152-4053-924E-A25823A37F34}" type="parTrans" cxnId="{E248DA50-0B64-46FD-B5FC-613C9428CAB2}">
      <dgm:prSet/>
      <dgm:spPr/>
    </dgm:pt>
    <dgm:pt modelId="{E15257AA-76AE-445A-A4B5-C01C1C6DDC8A}" type="sibTrans" cxnId="{E248DA50-0B64-46FD-B5FC-613C9428CAB2}">
      <dgm:prSet/>
      <dgm:spPr/>
    </dgm:pt>
    <dgm:pt modelId="{7038DCBE-9373-407E-B579-6B4F148120EC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Hospital discharge note copied to UAMS note</a:t>
          </a:r>
          <a:endParaRPr lang="en-US" sz="2800" dirty="0">
            <a:solidFill>
              <a:schemeClr val="bg1"/>
            </a:solidFill>
          </a:endParaRPr>
        </a:p>
      </dgm:t>
    </dgm:pt>
    <dgm:pt modelId="{ACCFE2D8-2B48-44F2-A422-5BAE1BA970B9}" type="parTrans" cxnId="{243879D7-976C-420D-A7E8-F11CD7668539}">
      <dgm:prSet/>
      <dgm:spPr/>
    </dgm:pt>
    <dgm:pt modelId="{26CBC917-3A85-436C-9F89-DA92F5DF59C3}" type="sibTrans" cxnId="{243879D7-976C-420D-A7E8-F11CD7668539}">
      <dgm:prSet/>
      <dgm:spPr/>
    </dgm:pt>
    <dgm:pt modelId="{D164A5E3-5AC3-44D2-955E-815252285FFE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Update UAMS EMR to reflect Hospital discharge medication reconciliation</a:t>
          </a:r>
          <a:endParaRPr lang="en-US" sz="2800" dirty="0">
            <a:solidFill>
              <a:schemeClr val="bg1"/>
            </a:solidFill>
          </a:endParaRPr>
        </a:p>
      </dgm:t>
    </dgm:pt>
    <dgm:pt modelId="{6E1BC2B8-BC49-4C0B-A5A4-1DDFB3C589ED}" type="parTrans" cxnId="{2A2CA43B-BC4B-4367-B617-52BC24DA2EA9}">
      <dgm:prSet/>
      <dgm:spPr/>
    </dgm:pt>
    <dgm:pt modelId="{1EBF72BC-7DFD-49BD-9B4C-85B62547E798}" type="sibTrans" cxnId="{2A2CA43B-BC4B-4367-B617-52BC24DA2EA9}">
      <dgm:prSet/>
      <dgm:spPr/>
    </dgm:pt>
    <dgm:pt modelId="{DEFA460A-159D-4646-BEF6-3FA6833CB106}" type="pres">
      <dgm:prSet presAssocID="{480B1CD6-1B5E-47C2-B522-C9E039102A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06B180-689F-4329-91C7-1B5B52D13416}" type="pres">
      <dgm:prSet presAssocID="{9A455474-236B-4DA0-B795-7A21428B184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991F66-14DD-41A8-9579-BD1B1642BD70}" type="pres">
      <dgm:prSet presAssocID="{9A455474-236B-4DA0-B795-7A21428B184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2CA43B-BC4B-4367-B617-52BC24DA2EA9}" srcId="{9A455474-236B-4DA0-B795-7A21428B1847}" destId="{D164A5E3-5AC3-44D2-955E-815252285FFE}" srcOrd="3" destOrd="0" parTransId="{6E1BC2B8-BC49-4C0B-A5A4-1DDFB3C589ED}" sibTransId="{1EBF72BC-7DFD-49BD-9B4C-85B62547E798}"/>
    <dgm:cxn modelId="{F08FD6EB-7F2E-4458-A866-95F564BE2B33}" type="presOf" srcId="{A5045C80-3057-43CC-9FF2-7DF72D48E9A7}" destId="{8A991F66-14DD-41A8-9579-BD1B1642BD70}" srcOrd="0" destOrd="1" presId="urn:microsoft.com/office/officeart/2005/8/layout/vList2"/>
    <dgm:cxn modelId="{26AC5C6D-D8F5-4380-BDCF-E5B577064978}" type="presOf" srcId="{7038DCBE-9373-407E-B579-6B4F148120EC}" destId="{8A991F66-14DD-41A8-9579-BD1B1642BD70}" srcOrd="0" destOrd="2" presId="urn:microsoft.com/office/officeart/2005/8/layout/vList2"/>
    <dgm:cxn modelId="{B1004692-4423-4ECF-B6CB-2A0396A144CB}" srcId="{9A455474-236B-4DA0-B795-7A21428B1847}" destId="{9F3287B6-9EF3-46AC-B68D-00A3BFE3022E}" srcOrd="4" destOrd="0" parTransId="{F74D63BF-DBA6-4A8F-9F78-F96EEC315BB2}" sibTransId="{1738FC44-8883-4D8A-A3DF-070C1D765BAB}"/>
    <dgm:cxn modelId="{628767CA-894C-419B-9C9C-07D13C77DDD1}" type="presOf" srcId="{199BBD36-E873-4219-9410-2D2A3DC5BE20}" destId="{8A991F66-14DD-41A8-9579-BD1B1642BD70}" srcOrd="0" destOrd="0" presId="urn:microsoft.com/office/officeart/2005/8/layout/vList2"/>
    <dgm:cxn modelId="{E369A6C3-57A7-4FBB-8AF9-912E5539E580}" srcId="{9A455474-236B-4DA0-B795-7A21428B1847}" destId="{4112F79F-4EA9-4253-A94B-B6327472581B}" srcOrd="5" destOrd="0" parTransId="{0C426719-41C3-4CE7-9A69-C8A8AE110613}" sibTransId="{F2A40135-1FDE-41D9-9203-E072F82B8DC8}"/>
    <dgm:cxn modelId="{6A981654-0AE8-49A6-84CB-84BC8D193AA8}" type="presOf" srcId="{9A455474-236B-4DA0-B795-7A21428B1847}" destId="{FD06B180-689F-4329-91C7-1B5B52D13416}" srcOrd="0" destOrd="0" presId="urn:microsoft.com/office/officeart/2005/8/layout/vList2"/>
    <dgm:cxn modelId="{E248DA50-0B64-46FD-B5FC-613C9428CAB2}" srcId="{9A455474-236B-4DA0-B795-7A21428B1847}" destId="{A5045C80-3057-43CC-9FF2-7DF72D48E9A7}" srcOrd="1" destOrd="0" parTransId="{4C3CE5F5-D152-4053-924E-A25823A37F34}" sibTransId="{E15257AA-76AE-445A-A4B5-C01C1C6DDC8A}"/>
    <dgm:cxn modelId="{4D04CFB3-48A6-4D7B-83DB-B11AD51B8822}" type="presOf" srcId="{9F3287B6-9EF3-46AC-B68D-00A3BFE3022E}" destId="{8A991F66-14DD-41A8-9579-BD1B1642BD70}" srcOrd="0" destOrd="4" presId="urn:microsoft.com/office/officeart/2005/8/layout/vList2"/>
    <dgm:cxn modelId="{571C593C-C51B-4F35-A2E3-1FAB19B5EBB1}" srcId="{480B1CD6-1B5E-47C2-B522-C9E039102AAE}" destId="{9A455474-236B-4DA0-B795-7A21428B1847}" srcOrd="0" destOrd="0" parTransId="{4550183B-661C-4C57-8A55-39E116376BAF}" sibTransId="{B789CF87-51FE-4633-A30D-94E89927044B}"/>
    <dgm:cxn modelId="{FEDC809A-9A11-4511-8D75-AD8F211B6236}" type="presOf" srcId="{D164A5E3-5AC3-44D2-955E-815252285FFE}" destId="{8A991F66-14DD-41A8-9579-BD1B1642BD70}" srcOrd="0" destOrd="3" presId="urn:microsoft.com/office/officeart/2005/8/layout/vList2"/>
    <dgm:cxn modelId="{243879D7-976C-420D-A7E8-F11CD7668539}" srcId="{9A455474-236B-4DA0-B795-7A21428B1847}" destId="{7038DCBE-9373-407E-B579-6B4F148120EC}" srcOrd="2" destOrd="0" parTransId="{ACCFE2D8-2B48-44F2-A422-5BAE1BA970B9}" sibTransId="{26CBC917-3A85-436C-9F89-DA92F5DF59C3}"/>
    <dgm:cxn modelId="{8B64BE0C-64F5-4038-9AF4-C8A579619E84}" srcId="{9A455474-236B-4DA0-B795-7A21428B1847}" destId="{199BBD36-E873-4219-9410-2D2A3DC5BE20}" srcOrd="0" destOrd="0" parTransId="{C1BD10C6-B9D2-4C3C-84E5-334CE7FF30DB}" sibTransId="{338F21C8-CDAE-437B-88A2-BE2817E6FA35}"/>
    <dgm:cxn modelId="{FE7095CA-A4F8-4FF2-B1D7-C071A6082BFF}" type="presOf" srcId="{4112F79F-4EA9-4253-A94B-B6327472581B}" destId="{8A991F66-14DD-41A8-9579-BD1B1642BD70}" srcOrd="0" destOrd="5" presId="urn:microsoft.com/office/officeart/2005/8/layout/vList2"/>
    <dgm:cxn modelId="{4D157578-26D1-4F8E-9CE7-62B4BB805FC3}" type="presOf" srcId="{480B1CD6-1B5E-47C2-B522-C9E039102AAE}" destId="{DEFA460A-159D-4646-BEF6-3FA6833CB106}" srcOrd="0" destOrd="0" presId="urn:microsoft.com/office/officeart/2005/8/layout/vList2"/>
    <dgm:cxn modelId="{90BA11F1-64B7-4129-B4B5-32505DBCB0F7}" type="presParOf" srcId="{DEFA460A-159D-4646-BEF6-3FA6833CB106}" destId="{FD06B180-689F-4329-91C7-1B5B52D13416}" srcOrd="0" destOrd="0" presId="urn:microsoft.com/office/officeart/2005/8/layout/vList2"/>
    <dgm:cxn modelId="{39AA7CBA-8068-4597-8244-E7BFB3FFFB70}" type="presParOf" srcId="{DEFA460A-159D-4646-BEF6-3FA6833CB106}" destId="{8A991F66-14DD-41A8-9579-BD1B1642BD7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80B1CD6-1B5E-47C2-B522-C9E039102AAE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A455474-236B-4DA0-B795-7A21428B1847}">
      <dgm:prSet phldrT="[Text]" custT="1"/>
      <dgm:spPr/>
      <dgm:t>
        <a:bodyPr/>
        <a:lstStyle/>
        <a:p>
          <a:r>
            <a:rPr lang="en-US" sz="4800" dirty="0" smtClean="0">
              <a:solidFill>
                <a:schemeClr val="bg1"/>
              </a:solidFill>
            </a:rPr>
            <a:t>Follow-up Clinic Visit</a:t>
          </a:r>
          <a:endParaRPr lang="en-US" sz="4800" dirty="0">
            <a:solidFill>
              <a:schemeClr val="bg1"/>
            </a:solidFill>
          </a:endParaRPr>
        </a:p>
      </dgm:t>
    </dgm:pt>
    <dgm:pt modelId="{4550183B-661C-4C57-8A55-39E116376BAF}" type="parTrans" cxnId="{571C593C-C51B-4F35-A2E3-1FAB19B5EBB1}">
      <dgm:prSet/>
      <dgm:spPr/>
      <dgm:t>
        <a:bodyPr/>
        <a:lstStyle/>
        <a:p>
          <a:endParaRPr lang="en-US" sz="4800"/>
        </a:p>
      </dgm:t>
    </dgm:pt>
    <dgm:pt modelId="{B789CF87-51FE-4633-A30D-94E89927044B}" type="sibTrans" cxnId="{571C593C-C51B-4F35-A2E3-1FAB19B5EBB1}">
      <dgm:prSet/>
      <dgm:spPr/>
      <dgm:t>
        <a:bodyPr/>
        <a:lstStyle/>
        <a:p>
          <a:endParaRPr lang="en-US" sz="4800"/>
        </a:p>
      </dgm:t>
    </dgm:pt>
    <dgm:pt modelId="{FDAEAB6C-3ACF-4432-BC9B-8AC3BA9DE5A4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Led by PCP within 7 to 10 days of discharge</a:t>
          </a:r>
          <a:endParaRPr lang="en-US" sz="2800" dirty="0">
            <a:solidFill>
              <a:schemeClr val="bg1"/>
            </a:solidFill>
          </a:endParaRPr>
        </a:p>
      </dgm:t>
    </dgm:pt>
    <dgm:pt modelId="{4A735FE1-292E-4D7B-83D2-BC863A51991B}" type="parTrans" cxnId="{470110AF-97B6-43E8-A28A-6860A61A44C5}">
      <dgm:prSet/>
      <dgm:spPr/>
      <dgm:t>
        <a:bodyPr/>
        <a:lstStyle/>
        <a:p>
          <a:endParaRPr lang="en-US" sz="4800"/>
        </a:p>
      </dgm:t>
    </dgm:pt>
    <dgm:pt modelId="{0FDD59F3-CB3D-4830-A73E-3DA3D9E35271}" type="sibTrans" cxnId="{470110AF-97B6-43E8-A28A-6860A61A44C5}">
      <dgm:prSet/>
      <dgm:spPr/>
      <dgm:t>
        <a:bodyPr/>
        <a:lstStyle/>
        <a:p>
          <a:endParaRPr lang="en-US" sz="4800"/>
        </a:p>
      </dgm:t>
    </dgm:pt>
    <dgm:pt modelId="{BE42853E-4F55-461C-8D1C-E6BBB437926E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bg1"/>
              </a:solidFill>
            </a:rPr>
            <a:t>PharmD</a:t>
          </a:r>
          <a:r>
            <a:rPr lang="en-US" sz="2800" dirty="0" smtClean="0">
              <a:solidFill>
                <a:schemeClr val="bg1"/>
              </a:solidFill>
            </a:rPr>
            <a:t> performs medication education, verifies adherence, and addresses concerns</a:t>
          </a:r>
          <a:endParaRPr lang="en-US" sz="2800" dirty="0">
            <a:solidFill>
              <a:schemeClr val="bg1"/>
            </a:solidFill>
          </a:endParaRPr>
        </a:p>
      </dgm:t>
    </dgm:pt>
    <dgm:pt modelId="{B1E1F97C-9077-4A26-A787-C4134039A3AE}" type="parTrans" cxnId="{8A5484DD-A256-4E61-B6EF-408E44F054D9}">
      <dgm:prSet/>
      <dgm:spPr/>
      <dgm:t>
        <a:bodyPr/>
        <a:lstStyle/>
        <a:p>
          <a:endParaRPr lang="en-US"/>
        </a:p>
      </dgm:t>
    </dgm:pt>
    <dgm:pt modelId="{DF52DE12-E3B3-4CA9-9E8C-66320EDFFF48}" type="sibTrans" cxnId="{8A5484DD-A256-4E61-B6EF-408E44F054D9}">
      <dgm:prSet/>
      <dgm:spPr/>
      <dgm:t>
        <a:bodyPr/>
        <a:lstStyle/>
        <a:p>
          <a:endParaRPr lang="en-US"/>
        </a:p>
      </dgm:t>
    </dgm:pt>
    <dgm:pt modelId="{0956FB24-12DD-41AE-A06B-B70B76B6631F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Follow up appointment scheduled for 1-3 months</a:t>
          </a:r>
          <a:endParaRPr lang="en-US" sz="2800" dirty="0">
            <a:solidFill>
              <a:schemeClr val="bg1"/>
            </a:solidFill>
          </a:endParaRPr>
        </a:p>
      </dgm:t>
    </dgm:pt>
    <dgm:pt modelId="{74C263B2-998E-46A6-B107-449E8479C286}" type="parTrans" cxnId="{EE905624-AEDC-4AAF-935F-07EB5F5888C1}">
      <dgm:prSet/>
      <dgm:spPr/>
      <dgm:t>
        <a:bodyPr/>
        <a:lstStyle/>
        <a:p>
          <a:endParaRPr lang="en-US"/>
        </a:p>
      </dgm:t>
    </dgm:pt>
    <dgm:pt modelId="{AB5CE246-1753-4B29-BCB3-FFE1F06D3EA7}" type="sibTrans" cxnId="{EE905624-AEDC-4AAF-935F-07EB5F5888C1}">
      <dgm:prSet/>
      <dgm:spPr/>
      <dgm:t>
        <a:bodyPr/>
        <a:lstStyle/>
        <a:p>
          <a:endParaRPr lang="en-US"/>
        </a:p>
      </dgm:t>
    </dgm:pt>
    <dgm:pt modelId="{BFE9CCE4-DF36-4A81-B130-FB449C2E8D95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PCP completes clinic visit note with TOC billing code</a:t>
          </a:r>
          <a:endParaRPr lang="en-US" sz="2800" dirty="0">
            <a:solidFill>
              <a:schemeClr val="bg1"/>
            </a:solidFill>
          </a:endParaRPr>
        </a:p>
      </dgm:t>
    </dgm:pt>
    <dgm:pt modelId="{5C8DF155-BDEA-4AB2-BFC8-F6DC92F8CB4A}" type="parTrans" cxnId="{4874B8BD-DC2F-44A4-B5D5-2C08A5884EA4}">
      <dgm:prSet/>
      <dgm:spPr/>
    </dgm:pt>
    <dgm:pt modelId="{3868D2AA-935C-4D08-B30A-F0934D90C22B}" type="sibTrans" cxnId="{4874B8BD-DC2F-44A4-B5D5-2C08A5884EA4}">
      <dgm:prSet/>
      <dgm:spPr/>
    </dgm:pt>
    <dgm:pt modelId="{DEFA460A-159D-4646-BEF6-3FA6833CB106}" type="pres">
      <dgm:prSet presAssocID="{480B1CD6-1B5E-47C2-B522-C9E039102A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06B180-689F-4329-91C7-1B5B52D13416}" type="pres">
      <dgm:prSet presAssocID="{9A455474-236B-4DA0-B795-7A21428B184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991F66-14DD-41A8-9579-BD1B1642BD70}" type="pres">
      <dgm:prSet presAssocID="{9A455474-236B-4DA0-B795-7A21428B1847}" presName="childText" presStyleLbl="revTx" presStyleIdx="0" presStyleCnt="1" custScaleY="1395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0110AF-97B6-43E8-A28A-6860A61A44C5}" srcId="{9A455474-236B-4DA0-B795-7A21428B1847}" destId="{FDAEAB6C-3ACF-4432-BC9B-8AC3BA9DE5A4}" srcOrd="0" destOrd="0" parTransId="{4A735FE1-292E-4D7B-83D2-BC863A51991B}" sibTransId="{0FDD59F3-CB3D-4830-A73E-3DA3D9E35271}"/>
    <dgm:cxn modelId="{91A601B8-A155-4844-B98F-7E62CFEC4605}" type="presOf" srcId="{FDAEAB6C-3ACF-4432-BC9B-8AC3BA9DE5A4}" destId="{8A991F66-14DD-41A8-9579-BD1B1642BD70}" srcOrd="0" destOrd="0" presId="urn:microsoft.com/office/officeart/2005/8/layout/vList2"/>
    <dgm:cxn modelId="{3057F136-C477-4214-BF38-AA377529D69B}" type="presOf" srcId="{BE42853E-4F55-461C-8D1C-E6BBB437926E}" destId="{8A991F66-14DD-41A8-9579-BD1B1642BD70}" srcOrd="0" destOrd="1" presId="urn:microsoft.com/office/officeart/2005/8/layout/vList2"/>
    <dgm:cxn modelId="{4874B8BD-DC2F-44A4-B5D5-2C08A5884EA4}" srcId="{9A455474-236B-4DA0-B795-7A21428B1847}" destId="{BFE9CCE4-DF36-4A81-B130-FB449C2E8D95}" srcOrd="3" destOrd="0" parTransId="{5C8DF155-BDEA-4AB2-BFC8-F6DC92F8CB4A}" sibTransId="{3868D2AA-935C-4D08-B30A-F0934D90C22B}"/>
    <dgm:cxn modelId="{8A5484DD-A256-4E61-B6EF-408E44F054D9}" srcId="{9A455474-236B-4DA0-B795-7A21428B1847}" destId="{BE42853E-4F55-461C-8D1C-E6BBB437926E}" srcOrd="1" destOrd="0" parTransId="{B1E1F97C-9077-4A26-A787-C4134039A3AE}" sibTransId="{DF52DE12-E3B3-4CA9-9E8C-66320EDFFF48}"/>
    <dgm:cxn modelId="{223BC70E-E396-456F-8466-0067E312965D}" type="presOf" srcId="{480B1CD6-1B5E-47C2-B522-C9E039102AAE}" destId="{DEFA460A-159D-4646-BEF6-3FA6833CB106}" srcOrd="0" destOrd="0" presId="urn:microsoft.com/office/officeart/2005/8/layout/vList2"/>
    <dgm:cxn modelId="{6E12BA41-73AD-4DBF-B788-1B4823FBE7AF}" type="presOf" srcId="{0956FB24-12DD-41AE-A06B-B70B76B6631F}" destId="{8A991F66-14DD-41A8-9579-BD1B1642BD70}" srcOrd="0" destOrd="2" presId="urn:microsoft.com/office/officeart/2005/8/layout/vList2"/>
    <dgm:cxn modelId="{67AACA8C-E884-47AF-9C65-72A38D4EA9D0}" type="presOf" srcId="{BFE9CCE4-DF36-4A81-B130-FB449C2E8D95}" destId="{8A991F66-14DD-41A8-9579-BD1B1642BD70}" srcOrd="0" destOrd="3" presId="urn:microsoft.com/office/officeart/2005/8/layout/vList2"/>
    <dgm:cxn modelId="{EE905624-AEDC-4AAF-935F-07EB5F5888C1}" srcId="{9A455474-236B-4DA0-B795-7A21428B1847}" destId="{0956FB24-12DD-41AE-A06B-B70B76B6631F}" srcOrd="2" destOrd="0" parTransId="{74C263B2-998E-46A6-B107-449E8479C286}" sibTransId="{AB5CE246-1753-4B29-BCB3-FFE1F06D3EA7}"/>
    <dgm:cxn modelId="{71F137F6-AEA9-4ED6-A0DC-64F06CB7667C}" type="presOf" srcId="{9A455474-236B-4DA0-B795-7A21428B1847}" destId="{FD06B180-689F-4329-91C7-1B5B52D13416}" srcOrd="0" destOrd="0" presId="urn:microsoft.com/office/officeart/2005/8/layout/vList2"/>
    <dgm:cxn modelId="{571C593C-C51B-4F35-A2E3-1FAB19B5EBB1}" srcId="{480B1CD6-1B5E-47C2-B522-C9E039102AAE}" destId="{9A455474-236B-4DA0-B795-7A21428B1847}" srcOrd="0" destOrd="0" parTransId="{4550183B-661C-4C57-8A55-39E116376BAF}" sibTransId="{B789CF87-51FE-4633-A30D-94E89927044B}"/>
    <dgm:cxn modelId="{B0222B0A-7659-4ED8-B906-6041934E41AF}" type="presParOf" srcId="{DEFA460A-159D-4646-BEF6-3FA6833CB106}" destId="{FD06B180-689F-4329-91C7-1B5B52D13416}" srcOrd="0" destOrd="0" presId="urn:microsoft.com/office/officeart/2005/8/layout/vList2"/>
    <dgm:cxn modelId="{3FEEA7D6-07A2-4F6E-AF1D-1C178480AF76}" type="presParOf" srcId="{DEFA460A-159D-4646-BEF6-3FA6833CB106}" destId="{8A991F66-14DD-41A8-9579-BD1B1642BD7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80B1CD6-1B5E-47C2-B522-C9E039102AAE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A455474-236B-4DA0-B795-7A21428B1847}">
      <dgm:prSet phldrT="[Text]" custT="1"/>
      <dgm:spPr/>
      <dgm:t>
        <a:bodyPr/>
        <a:lstStyle/>
        <a:p>
          <a:r>
            <a:rPr lang="en-US" sz="4800" dirty="0" smtClean="0">
              <a:solidFill>
                <a:schemeClr val="bg1"/>
              </a:solidFill>
            </a:rPr>
            <a:t>TOC Billing</a:t>
          </a:r>
          <a:endParaRPr lang="en-US" sz="4800" dirty="0">
            <a:solidFill>
              <a:schemeClr val="bg1"/>
            </a:solidFill>
          </a:endParaRPr>
        </a:p>
      </dgm:t>
    </dgm:pt>
    <dgm:pt modelId="{4550183B-661C-4C57-8A55-39E116376BAF}" type="parTrans" cxnId="{571C593C-C51B-4F35-A2E3-1FAB19B5EBB1}">
      <dgm:prSet/>
      <dgm:spPr/>
      <dgm:t>
        <a:bodyPr/>
        <a:lstStyle/>
        <a:p>
          <a:endParaRPr lang="en-US" sz="4800">
            <a:solidFill>
              <a:schemeClr val="bg1"/>
            </a:solidFill>
          </a:endParaRPr>
        </a:p>
      </dgm:t>
    </dgm:pt>
    <dgm:pt modelId="{B789CF87-51FE-4633-A30D-94E89927044B}" type="sibTrans" cxnId="{571C593C-C51B-4F35-A2E3-1FAB19B5EBB1}">
      <dgm:prSet/>
      <dgm:spPr/>
      <dgm:t>
        <a:bodyPr/>
        <a:lstStyle/>
        <a:p>
          <a:endParaRPr lang="en-US" sz="4800">
            <a:solidFill>
              <a:schemeClr val="bg1"/>
            </a:solidFill>
          </a:endParaRPr>
        </a:p>
      </dgm:t>
    </dgm:pt>
    <dgm:pt modelId="{FDAEAB6C-3ACF-4432-BC9B-8AC3BA9DE5A4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CPT Code 99495 – Transitional care management services with moderate medical decision complexity (face-to-face visit within 14 days of discharge) </a:t>
          </a:r>
          <a:endParaRPr lang="en-US" sz="2800" dirty="0">
            <a:solidFill>
              <a:schemeClr val="bg1"/>
            </a:solidFill>
          </a:endParaRPr>
        </a:p>
      </dgm:t>
    </dgm:pt>
    <dgm:pt modelId="{4A735FE1-292E-4D7B-83D2-BC863A51991B}" type="parTrans" cxnId="{470110AF-97B6-43E8-A28A-6860A61A44C5}">
      <dgm:prSet/>
      <dgm:spPr/>
      <dgm:t>
        <a:bodyPr/>
        <a:lstStyle/>
        <a:p>
          <a:endParaRPr lang="en-US" sz="4800">
            <a:solidFill>
              <a:schemeClr val="bg1"/>
            </a:solidFill>
          </a:endParaRPr>
        </a:p>
      </dgm:t>
    </dgm:pt>
    <dgm:pt modelId="{0FDD59F3-CB3D-4830-A73E-3DA3D9E35271}" type="sibTrans" cxnId="{470110AF-97B6-43E8-A28A-6860A61A44C5}">
      <dgm:prSet/>
      <dgm:spPr/>
      <dgm:t>
        <a:bodyPr/>
        <a:lstStyle/>
        <a:p>
          <a:endParaRPr lang="en-US" sz="4800">
            <a:solidFill>
              <a:schemeClr val="bg1"/>
            </a:solidFill>
          </a:endParaRPr>
        </a:p>
      </dgm:t>
    </dgm:pt>
    <dgm:pt modelId="{E046128E-A6CA-4B4D-9760-5E43C73A0CD2}">
      <dgm:prSet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CPT Code 99496 – Transitional care management services with high medical decision complexity (face-to-face visit within 7 days of discharge) </a:t>
          </a:r>
          <a:endParaRPr lang="en-US" sz="2800" dirty="0">
            <a:solidFill>
              <a:schemeClr val="bg1"/>
            </a:solidFill>
          </a:endParaRPr>
        </a:p>
      </dgm:t>
    </dgm:pt>
    <dgm:pt modelId="{98E4CE70-FB48-4786-A182-74903C320B26}" type="parTrans" cxnId="{3AC37303-A970-400E-AE7A-FAF84EBE2DB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531D9F3-42BE-410C-98C3-5C0274ADAA5D}" type="sibTrans" cxnId="{3AC37303-A970-400E-AE7A-FAF84EBE2DB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F11D538-CA90-481F-9902-DC9E4844BE88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UAMS coder bills TOC codes at day 30-post hospital discharge for </a:t>
          </a:r>
          <a:r>
            <a:rPr lang="en-US" sz="2800" b="1" dirty="0" smtClean="0">
              <a:solidFill>
                <a:schemeClr val="accent2"/>
              </a:solidFill>
            </a:rPr>
            <a:t>MEDICARE PATIENTS</a:t>
          </a:r>
          <a:endParaRPr lang="en-US" sz="2800" b="1" dirty="0">
            <a:solidFill>
              <a:schemeClr val="accent2"/>
            </a:solidFill>
          </a:endParaRPr>
        </a:p>
      </dgm:t>
    </dgm:pt>
    <dgm:pt modelId="{649A9850-22F9-4C87-B43D-2908DB4D954B}" type="parTrans" cxnId="{0E208DF5-DA68-4947-8137-47E005BAB35C}">
      <dgm:prSet/>
      <dgm:spPr/>
    </dgm:pt>
    <dgm:pt modelId="{4DE3FACF-5CB2-416A-AE95-30C5A3EA7764}" type="sibTrans" cxnId="{0E208DF5-DA68-4947-8137-47E005BAB35C}">
      <dgm:prSet/>
      <dgm:spPr/>
    </dgm:pt>
    <dgm:pt modelId="{DEFA460A-159D-4646-BEF6-3FA6833CB106}" type="pres">
      <dgm:prSet presAssocID="{480B1CD6-1B5E-47C2-B522-C9E039102A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06B180-689F-4329-91C7-1B5B52D13416}" type="pres">
      <dgm:prSet presAssocID="{9A455474-236B-4DA0-B795-7A21428B184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991F66-14DD-41A8-9579-BD1B1642BD70}" type="pres">
      <dgm:prSet presAssocID="{9A455474-236B-4DA0-B795-7A21428B184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9C1D3B-552F-43F3-A506-4CC1482FE256}" type="presOf" srcId="{E046128E-A6CA-4B4D-9760-5E43C73A0CD2}" destId="{8A991F66-14DD-41A8-9579-BD1B1642BD70}" srcOrd="0" destOrd="2" presId="urn:microsoft.com/office/officeart/2005/8/layout/vList2"/>
    <dgm:cxn modelId="{3AC37303-A970-400E-AE7A-FAF84EBE2DB7}" srcId="{9A455474-236B-4DA0-B795-7A21428B1847}" destId="{E046128E-A6CA-4B4D-9760-5E43C73A0CD2}" srcOrd="2" destOrd="0" parTransId="{98E4CE70-FB48-4786-A182-74903C320B26}" sibTransId="{1531D9F3-42BE-410C-98C3-5C0274ADAA5D}"/>
    <dgm:cxn modelId="{86D0FBE8-8603-4CB9-A0C5-F7F69E6FB620}" type="presOf" srcId="{FF11D538-CA90-481F-9902-DC9E4844BE88}" destId="{8A991F66-14DD-41A8-9579-BD1B1642BD70}" srcOrd="0" destOrd="0" presId="urn:microsoft.com/office/officeart/2005/8/layout/vList2"/>
    <dgm:cxn modelId="{705438C6-D791-46B9-86C0-0A75CC6249ED}" type="presOf" srcId="{480B1CD6-1B5E-47C2-B522-C9E039102AAE}" destId="{DEFA460A-159D-4646-BEF6-3FA6833CB106}" srcOrd="0" destOrd="0" presId="urn:microsoft.com/office/officeart/2005/8/layout/vList2"/>
    <dgm:cxn modelId="{C4A9A71A-8F3E-42A1-8914-6A664D6A2588}" type="presOf" srcId="{FDAEAB6C-3ACF-4432-BC9B-8AC3BA9DE5A4}" destId="{8A991F66-14DD-41A8-9579-BD1B1642BD70}" srcOrd="0" destOrd="1" presId="urn:microsoft.com/office/officeart/2005/8/layout/vList2"/>
    <dgm:cxn modelId="{470110AF-97B6-43E8-A28A-6860A61A44C5}" srcId="{9A455474-236B-4DA0-B795-7A21428B1847}" destId="{FDAEAB6C-3ACF-4432-BC9B-8AC3BA9DE5A4}" srcOrd="1" destOrd="0" parTransId="{4A735FE1-292E-4D7B-83D2-BC863A51991B}" sibTransId="{0FDD59F3-CB3D-4830-A73E-3DA3D9E35271}"/>
    <dgm:cxn modelId="{5A5D4F85-F673-4BC5-9A1F-A4A2144D5622}" type="presOf" srcId="{9A455474-236B-4DA0-B795-7A21428B1847}" destId="{FD06B180-689F-4329-91C7-1B5B52D13416}" srcOrd="0" destOrd="0" presId="urn:microsoft.com/office/officeart/2005/8/layout/vList2"/>
    <dgm:cxn modelId="{0E208DF5-DA68-4947-8137-47E005BAB35C}" srcId="{9A455474-236B-4DA0-B795-7A21428B1847}" destId="{FF11D538-CA90-481F-9902-DC9E4844BE88}" srcOrd="0" destOrd="0" parTransId="{649A9850-22F9-4C87-B43D-2908DB4D954B}" sibTransId="{4DE3FACF-5CB2-416A-AE95-30C5A3EA7764}"/>
    <dgm:cxn modelId="{571C593C-C51B-4F35-A2E3-1FAB19B5EBB1}" srcId="{480B1CD6-1B5E-47C2-B522-C9E039102AAE}" destId="{9A455474-236B-4DA0-B795-7A21428B1847}" srcOrd="0" destOrd="0" parTransId="{4550183B-661C-4C57-8A55-39E116376BAF}" sibTransId="{B789CF87-51FE-4633-A30D-94E89927044B}"/>
    <dgm:cxn modelId="{A193E61D-5AB4-40EF-AE56-5FD5862AA4D2}" type="presParOf" srcId="{DEFA460A-159D-4646-BEF6-3FA6833CB106}" destId="{FD06B180-689F-4329-91C7-1B5B52D13416}" srcOrd="0" destOrd="0" presId="urn:microsoft.com/office/officeart/2005/8/layout/vList2"/>
    <dgm:cxn modelId="{E39E971F-7E05-45DF-99C9-AD659F3757D8}" type="presParOf" srcId="{DEFA460A-159D-4646-BEF6-3FA6833CB106}" destId="{8A991F66-14DD-41A8-9579-BD1B1642BD7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DDE2937-A45A-4CBA-B85C-49DF542A4DAD}" type="doc">
      <dgm:prSet loTypeId="urn:microsoft.com/office/officeart/2005/8/layout/vList2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C537D4D7-5DB5-4537-9054-E064A1968794}">
      <dgm:prSet phldrT="[Text]" custT="1"/>
      <dgm:spPr/>
      <dgm:t>
        <a:bodyPr/>
        <a:lstStyle/>
        <a:p>
          <a:r>
            <a:rPr lang="en-US" sz="4800" dirty="0" smtClean="0">
              <a:solidFill>
                <a:schemeClr val="bg1"/>
              </a:solidFill>
            </a:rPr>
            <a:t>CMS TOC Rules</a:t>
          </a:r>
          <a:endParaRPr lang="en-US" sz="4800" dirty="0">
            <a:solidFill>
              <a:schemeClr val="bg1"/>
            </a:solidFill>
          </a:endParaRPr>
        </a:p>
      </dgm:t>
    </dgm:pt>
    <dgm:pt modelId="{94E7F72B-FCDD-4AF2-B329-974CC7E6CA67}" type="parTrans" cxnId="{95DD01B8-4894-4D73-8A4F-96DF777BB64C}">
      <dgm:prSet/>
      <dgm:spPr/>
      <dgm:t>
        <a:bodyPr/>
        <a:lstStyle/>
        <a:p>
          <a:endParaRPr lang="en-US"/>
        </a:p>
      </dgm:t>
    </dgm:pt>
    <dgm:pt modelId="{3E188F57-C3CD-4063-BFAC-1288F1EE663E}" type="sibTrans" cxnId="{95DD01B8-4894-4D73-8A4F-96DF777BB64C}">
      <dgm:prSet/>
      <dgm:spPr/>
      <dgm:t>
        <a:bodyPr/>
        <a:lstStyle/>
        <a:p>
          <a:endParaRPr lang="en-US"/>
        </a:p>
      </dgm:t>
    </dgm:pt>
    <dgm:pt modelId="{562AE02A-42B7-4013-9BA2-70BEB574288D}">
      <dgm:prSet phldrT="[Text]" custT="1"/>
      <dgm:spPr/>
      <dgm:t>
        <a:bodyPr/>
        <a:lstStyle/>
        <a:p>
          <a:r>
            <a:rPr lang="en-US" sz="3200" dirty="0" smtClean="0">
              <a:solidFill>
                <a:schemeClr val="bg1"/>
              </a:solidFill>
            </a:rPr>
            <a:t>Must include:	</a:t>
          </a:r>
          <a:endParaRPr lang="en-US" sz="3200" dirty="0">
            <a:solidFill>
              <a:schemeClr val="bg1"/>
            </a:solidFill>
          </a:endParaRPr>
        </a:p>
      </dgm:t>
    </dgm:pt>
    <dgm:pt modelId="{B36BCCD2-B861-4B5A-873F-58F6F64F01E7}" type="parTrans" cxnId="{98CE730B-AC57-455E-8330-A71F396A5ECC}">
      <dgm:prSet/>
      <dgm:spPr/>
      <dgm:t>
        <a:bodyPr/>
        <a:lstStyle/>
        <a:p>
          <a:endParaRPr lang="en-US"/>
        </a:p>
      </dgm:t>
    </dgm:pt>
    <dgm:pt modelId="{1E110054-A477-4886-A8AD-7C4C79D95D37}" type="sibTrans" cxnId="{98CE730B-AC57-455E-8330-A71F396A5ECC}">
      <dgm:prSet/>
      <dgm:spPr/>
      <dgm:t>
        <a:bodyPr/>
        <a:lstStyle/>
        <a:p>
          <a:endParaRPr lang="en-US"/>
        </a:p>
      </dgm:t>
    </dgm:pt>
    <dgm:pt modelId="{90AD1944-FBC7-42E0-9D2D-61914BF2A6BC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Date of discharge</a:t>
          </a:r>
          <a:endParaRPr lang="en-US" sz="2800" dirty="0">
            <a:solidFill>
              <a:schemeClr val="bg1"/>
            </a:solidFill>
          </a:endParaRPr>
        </a:p>
      </dgm:t>
    </dgm:pt>
    <dgm:pt modelId="{5A620E52-920C-4A83-B3D4-80297F512782}" type="parTrans" cxnId="{40EA34A6-DF34-4271-85DD-CE712C829DEF}">
      <dgm:prSet/>
      <dgm:spPr/>
      <dgm:t>
        <a:bodyPr/>
        <a:lstStyle/>
        <a:p>
          <a:endParaRPr lang="en-US"/>
        </a:p>
      </dgm:t>
    </dgm:pt>
    <dgm:pt modelId="{84871E23-3B52-44FD-B123-1429291BE083}" type="sibTrans" cxnId="{40EA34A6-DF34-4271-85DD-CE712C829DEF}">
      <dgm:prSet/>
      <dgm:spPr/>
      <dgm:t>
        <a:bodyPr/>
        <a:lstStyle/>
        <a:p>
          <a:endParaRPr lang="en-US"/>
        </a:p>
      </dgm:t>
    </dgm:pt>
    <dgm:pt modelId="{14A26638-0CAA-41FB-A06E-5C453F98F0BE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Date of Interactive Contact (phone call, email, or face to face) with beneficiary or caregiver </a:t>
          </a:r>
          <a:endParaRPr lang="en-US" sz="2800" dirty="0">
            <a:solidFill>
              <a:schemeClr val="bg1"/>
            </a:solidFill>
          </a:endParaRPr>
        </a:p>
      </dgm:t>
    </dgm:pt>
    <dgm:pt modelId="{D6FC93E7-2B25-406E-A7C0-3DC9ADE6B172}" type="parTrans" cxnId="{F165202E-C94E-4D02-B846-87C92CD4213A}">
      <dgm:prSet/>
      <dgm:spPr/>
      <dgm:t>
        <a:bodyPr/>
        <a:lstStyle/>
        <a:p>
          <a:endParaRPr lang="en-US"/>
        </a:p>
      </dgm:t>
    </dgm:pt>
    <dgm:pt modelId="{C4BAEF36-66A2-48C5-8F09-EF243C14ABD8}" type="sibTrans" cxnId="{F165202E-C94E-4D02-B846-87C92CD4213A}">
      <dgm:prSet/>
      <dgm:spPr/>
      <dgm:t>
        <a:bodyPr/>
        <a:lstStyle/>
        <a:p>
          <a:endParaRPr lang="en-US"/>
        </a:p>
      </dgm:t>
    </dgm:pt>
    <dgm:pt modelId="{E75426DC-9DB8-4BE9-84FA-A6D6086B7C37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Date of Follow-up Visit (face to face or telemedicine)</a:t>
          </a:r>
          <a:endParaRPr lang="en-US" sz="2800" dirty="0">
            <a:solidFill>
              <a:schemeClr val="bg1"/>
            </a:solidFill>
          </a:endParaRPr>
        </a:p>
      </dgm:t>
    </dgm:pt>
    <dgm:pt modelId="{88C9CB80-4F9F-46DB-8000-43E5A9561F95}" type="parTrans" cxnId="{EF07FE76-F021-49E1-86A0-21DF0B557BEF}">
      <dgm:prSet/>
      <dgm:spPr/>
    </dgm:pt>
    <dgm:pt modelId="{CD38F8DA-1D5B-4C6E-B4D3-129B35CD1840}" type="sibTrans" cxnId="{EF07FE76-F021-49E1-86A0-21DF0B557BEF}">
      <dgm:prSet/>
      <dgm:spPr/>
    </dgm:pt>
    <dgm:pt modelId="{58E512D4-9188-4DE8-A2C4-A10D0E5BD282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Complexity of medical decision making (moderate or high)</a:t>
          </a:r>
          <a:endParaRPr lang="en-US" sz="2800" dirty="0">
            <a:solidFill>
              <a:schemeClr val="bg1"/>
            </a:solidFill>
          </a:endParaRPr>
        </a:p>
      </dgm:t>
    </dgm:pt>
    <dgm:pt modelId="{1F42D6D0-ECE4-456E-9F32-C5DD8D6F95C9}" type="parTrans" cxnId="{F4CA350C-8D3B-44CD-A94D-8AE6A0532598}">
      <dgm:prSet/>
      <dgm:spPr/>
    </dgm:pt>
    <dgm:pt modelId="{7969F06F-6135-43E2-AEA2-9BAF750B55BA}" type="sibTrans" cxnId="{F4CA350C-8D3B-44CD-A94D-8AE6A0532598}">
      <dgm:prSet/>
      <dgm:spPr/>
    </dgm:pt>
    <dgm:pt modelId="{11BBFB73-9653-48CB-94DA-38D19E547F91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Non-face to face services*</a:t>
          </a:r>
          <a:endParaRPr lang="en-US" sz="2800" dirty="0">
            <a:solidFill>
              <a:schemeClr val="bg1"/>
            </a:solidFill>
          </a:endParaRPr>
        </a:p>
      </dgm:t>
    </dgm:pt>
    <dgm:pt modelId="{796DC887-1C47-4768-9CE7-0313F60358BE}" type="parTrans" cxnId="{CBB6BE25-B71E-4A66-8E27-D7BB2F4BDAA6}">
      <dgm:prSet/>
      <dgm:spPr/>
    </dgm:pt>
    <dgm:pt modelId="{4B383565-05BF-4D8F-AA7F-DE9556F44786}" type="sibTrans" cxnId="{CBB6BE25-B71E-4A66-8E27-D7BB2F4BDAA6}">
      <dgm:prSet/>
      <dgm:spPr/>
    </dgm:pt>
    <dgm:pt modelId="{CB1B6194-80EE-4DB9-AD5E-C16D01416FA7}" type="pres">
      <dgm:prSet presAssocID="{EDDE2937-A45A-4CBA-B85C-49DF542A4D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6558BA-EA9F-4930-9778-C33E55E82204}" type="pres">
      <dgm:prSet presAssocID="{C537D4D7-5DB5-4537-9054-E064A196879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347C97-73F7-4C08-AED9-D60C78F29B6A}" type="pres">
      <dgm:prSet presAssocID="{C537D4D7-5DB5-4537-9054-E064A196879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B8D5F0-AC29-4845-8BD6-50454BB4EB3A}" type="presOf" srcId="{11BBFB73-9653-48CB-94DA-38D19E547F91}" destId="{00347C97-73F7-4C08-AED9-D60C78F29B6A}" srcOrd="0" destOrd="3" presId="urn:microsoft.com/office/officeart/2005/8/layout/vList2"/>
    <dgm:cxn modelId="{95DD01B8-4894-4D73-8A4F-96DF777BB64C}" srcId="{EDDE2937-A45A-4CBA-B85C-49DF542A4DAD}" destId="{C537D4D7-5DB5-4537-9054-E064A1968794}" srcOrd="0" destOrd="0" parTransId="{94E7F72B-FCDD-4AF2-B329-974CC7E6CA67}" sibTransId="{3E188F57-C3CD-4063-BFAC-1288F1EE663E}"/>
    <dgm:cxn modelId="{EF07FE76-F021-49E1-86A0-21DF0B557BEF}" srcId="{562AE02A-42B7-4013-9BA2-70BEB574288D}" destId="{E75426DC-9DB8-4BE9-84FA-A6D6086B7C37}" srcOrd="3" destOrd="0" parTransId="{88C9CB80-4F9F-46DB-8000-43E5A9561F95}" sibTransId="{CD38F8DA-1D5B-4C6E-B4D3-129B35CD1840}"/>
    <dgm:cxn modelId="{A8C538F3-D1AB-4DE1-9245-763A25E5B7A1}" type="presOf" srcId="{C537D4D7-5DB5-4537-9054-E064A1968794}" destId="{0B6558BA-EA9F-4930-9778-C33E55E82204}" srcOrd="0" destOrd="0" presId="urn:microsoft.com/office/officeart/2005/8/layout/vList2"/>
    <dgm:cxn modelId="{F165202E-C94E-4D02-B846-87C92CD4213A}" srcId="{562AE02A-42B7-4013-9BA2-70BEB574288D}" destId="{14A26638-0CAA-41FB-A06E-5C453F98F0BE}" srcOrd="1" destOrd="0" parTransId="{D6FC93E7-2B25-406E-A7C0-3DC9ADE6B172}" sibTransId="{C4BAEF36-66A2-48C5-8F09-EF243C14ABD8}"/>
    <dgm:cxn modelId="{E9506725-CED4-4F4C-A9DF-2EA532AC2839}" type="presOf" srcId="{58E512D4-9188-4DE8-A2C4-A10D0E5BD282}" destId="{00347C97-73F7-4C08-AED9-D60C78F29B6A}" srcOrd="0" destOrd="5" presId="urn:microsoft.com/office/officeart/2005/8/layout/vList2"/>
    <dgm:cxn modelId="{AF8EE100-103F-4D48-81F7-53B644D0F0B0}" type="presOf" srcId="{14A26638-0CAA-41FB-A06E-5C453F98F0BE}" destId="{00347C97-73F7-4C08-AED9-D60C78F29B6A}" srcOrd="0" destOrd="2" presId="urn:microsoft.com/office/officeart/2005/8/layout/vList2"/>
    <dgm:cxn modelId="{CBB6BE25-B71E-4A66-8E27-D7BB2F4BDAA6}" srcId="{562AE02A-42B7-4013-9BA2-70BEB574288D}" destId="{11BBFB73-9653-48CB-94DA-38D19E547F91}" srcOrd="2" destOrd="0" parTransId="{796DC887-1C47-4768-9CE7-0313F60358BE}" sibTransId="{4B383565-05BF-4D8F-AA7F-DE9556F44786}"/>
    <dgm:cxn modelId="{F4CA350C-8D3B-44CD-A94D-8AE6A0532598}" srcId="{562AE02A-42B7-4013-9BA2-70BEB574288D}" destId="{58E512D4-9188-4DE8-A2C4-A10D0E5BD282}" srcOrd="4" destOrd="0" parTransId="{1F42D6D0-ECE4-456E-9F32-C5DD8D6F95C9}" sibTransId="{7969F06F-6135-43E2-AEA2-9BAF750B55BA}"/>
    <dgm:cxn modelId="{016976B5-8A8F-4C0C-BE96-F9E3A0CEF3FB}" type="presOf" srcId="{90AD1944-FBC7-42E0-9D2D-61914BF2A6BC}" destId="{00347C97-73F7-4C08-AED9-D60C78F29B6A}" srcOrd="0" destOrd="1" presId="urn:microsoft.com/office/officeart/2005/8/layout/vList2"/>
    <dgm:cxn modelId="{40EA34A6-DF34-4271-85DD-CE712C829DEF}" srcId="{562AE02A-42B7-4013-9BA2-70BEB574288D}" destId="{90AD1944-FBC7-42E0-9D2D-61914BF2A6BC}" srcOrd="0" destOrd="0" parTransId="{5A620E52-920C-4A83-B3D4-80297F512782}" sibTransId="{84871E23-3B52-44FD-B123-1429291BE083}"/>
    <dgm:cxn modelId="{3CCA6512-724A-4DBF-88B8-3C78103E8CC8}" type="presOf" srcId="{562AE02A-42B7-4013-9BA2-70BEB574288D}" destId="{00347C97-73F7-4C08-AED9-D60C78F29B6A}" srcOrd="0" destOrd="0" presId="urn:microsoft.com/office/officeart/2005/8/layout/vList2"/>
    <dgm:cxn modelId="{98CE730B-AC57-455E-8330-A71F396A5ECC}" srcId="{C537D4D7-5DB5-4537-9054-E064A1968794}" destId="{562AE02A-42B7-4013-9BA2-70BEB574288D}" srcOrd="0" destOrd="0" parTransId="{B36BCCD2-B861-4B5A-873F-58F6F64F01E7}" sibTransId="{1E110054-A477-4886-A8AD-7C4C79D95D37}"/>
    <dgm:cxn modelId="{8B0B9E2B-DAAF-4CA3-A3A7-1A5873F23F80}" type="presOf" srcId="{E75426DC-9DB8-4BE9-84FA-A6D6086B7C37}" destId="{00347C97-73F7-4C08-AED9-D60C78F29B6A}" srcOrd="0" destOrd="4" presId="urn:microsoft.com/office/officeart/2005/8/layout/vList2"/>
    <dgm:cxn modelId="{BA692AC8-A69A-402A-9761-4BECB0C03608}" type="presOf" srcId="{EDDE2937-A45A-4CBA-B85C-49DF542A4DAD}" destId="{CB1B6194-80EE-4DB9-AD5E-C16D01416FA7}" srcOrd="0" destOrd="0" presId="urn:microsoft.com/office/officeart/2005/8/layout/vList2"/>
    <dgm:cxn modelId="{257394EE-F542-44D0-9154-C02A9BD4F3EF}" type="presParOf" srcId="{CB1B6194-80EE-4DB9-AD5E-C16D01416FA7}" destId="{0B6558BA-EA9F-4930-9778-C33E55E82204}" srcOrd="0" destOrd="0" presId="urn:microsoft.com/office/officeart/2005/8/layout/vList2"/>
    <dgm:cxn modelId="{8F7D4A62-5DC1-4F58-B5AE-1C0299108645}" type="presParOf" srcId="{CB1B6194-80EE-4DB9-AD5E-C16D01416FA7}" destId="{00347C97-73F7-4C08-AED9-D60C78F29B6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DDE2937-A45A-4CBA-B85C-49DF542A4DAD}" type="doc">
      <dgm:prSet loTypeId="urn:microsoft.com/office/officeart/2005/8/layout/vList2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C537D4D7-5DB5-4537-9054-E064A1968794}">
      <dgm:prSet phldrT="[Text]" custT="1"/>
      <dgm:spPr/>
      <dgm:t>
        <a:bodyPr/>
        <a:lstStyle/>
        <a:p>
          <a:r>
            <a:rPr lang="en-US" sz="4800" dirty="0" smtClean="0">
              <a:solidFill>
                <a:schemeClr val="bg1"/>
              </a:solidFill>
            </a:rPr>
            <a:t>CMS TOC Rules</a:t>
          </a:r>
          <a:endParaRPr lang="en-US" sz="4800" dirty="0">
            <a:solidFill>
              <a:schemeClr val="bg1"/>
            </a:solidFill>
          </a:endParaRPr>
        </a:p>
      </dgm:t>
    </dgm:pt>
    <dgm:pt modelId="{94E7F72B-FCDD-4AF2-B329-974CC7E6CA67}" type="parTrans" cxnId="{95DD01B8-4894-4D73-8A4F-96DF777BB64C}">
      <dgm:prSet/>
      <dgm:spPr/>
      <dgm:t>
        <a:bodyPr/>
        <a:lstStyle/>
        <a:p>
          <a:endParaRPr lang="en-US"/>
        </a:p>
      </dgm:t>
    </dgm:pt>
    <dgm:pt modelId="{3E188F57-C3CD-4063-BFAC-1288F1EE663E}" type="sibTrans" cxnId="{95DD01B8-4894-4D73-8A4F-96DF777BB64C}">
      <dgm:prSet/>
      <dgm:spPr/>
      <dgm:t>
        <a:bodyPr/>
        <a:lstStyle/>
        <a:p>
          <a:endParaRPr lang="en-US"/>
        </a:p>
      </dgm:t>
    </dgm:pt>
    <dgm:pt modelId="{562AE02A-42B7-4013-9BA2-70BEB574288D}">
      <dgm:prSet phldrT="[Text]" custT="1"/>
      <dgm:spPr/>
      <dgm:t>
        <a:bodyPr/>
        <a:lstStyle/>
        <a:p>
          <a:r>
            <a:rPr lang="en-US" sz="3200" dirty="0" smtClean="0">
              <a:solidFill>
                <a:schemeClr val="bg1"/>
              </a:solidFill>
            </a:rPr>
            <a:t>Discharge from:</a:t>
          </a:r>
          <a:endParaRPr lang="en-US" sz="3200" dirty="0">
            <a:solidFill>
              <a:schemeClr val="bg1"/>
            </a:solidFill>
          </a:endParaRPr>
        </a:p>
      </dgm:t>
    </dgm:pt>
    <dgm:pt modelId="{B36BCCD2-B861-4B5A-873F-58F6F64F01E7}" type="parTrans" cxnId="{98CE730B-AC57-455E-8330-A71F396A5ECC}">
      <dgm:prSet/>
      <dgm:spPr/>
      <dgm:t>
        <a:bodyPr/>
        <a:lstStyle/>
        <a:p>
          <a:endParaRPr lang="en-US"/>
        </a:p>
      </dgm:t>
    </dgm:pt>
    <dgm:pt modelId="{1E110054-A477-4886-A8AD-7C4C79D95D37}" type="sibTrans" cxnId="{98CE730B-AC57-455E-8330-A71F396A5ECC}">
      <dgm:prSet/>
      <dgm:spPr/>
      <dgm:t>
        <a:bodyPr/>
        <a:lstStyle/>
        <a:p>
          <a:endParaRPr lang="en-US"/>
        </a:p>
      </dgm:t>
    </dgm:pt>
    <dgm:pt modelId="{B658420F-9F0D-455B-84A5-8CA14F67306F}">
      <dgm:prSet phldrT="[Text]" custT="1"/>
      <dgm:spPr/>
      <dgm:t>
        <a:bodyPr/>
        <a:lstStyle/>
        <a:p>
          <a:r>
            <a:rPr lang="en-US" sz="3200" dirty="0" smtClean="0">
              <a:solidFill>
                <a:schemeClr val="bg1"/>
              </a:solidFill>
            </a:rPr>
            <a:t>Inpatient Acute Care Hospital</a:t>
          </a:r>
          <a:endParaRPr lang="en-US" sz="3200" dirty="0">
            <a:solidFill>
              <a:schemeClr val="bg1"/>
            </a:solidFill>
          </a:endParaRPr>
        </a:p>
      </dgm:t>
    </dgm:pt>
    <dgm:pt modelId="{0DA9F1D8-32AC-4557-8330-2BD9888C661E}" type="parTrans" cxnId="{30B5D6E3-FDF6-44AB-918D-4E04920DDFE1}">
      <dgm:prSet/>
      <dgm:spPr/>
    </dgm:pt>
    <dgm:pt modelId="{14A0BF88-5285-4F52-999B-56A99A279AC0}" type="sibTrans" cxnId="{30B5D6E3-FDF6-44AB-918D-4E04920DDFE1}">
      <dgm:prSet/>
      <dgm:spPr/>
    </dgm:pt>
    <dgm:pt modelId="{7ADFF63F-10B9-4299-94E9-21EF903F47E1}">
      <dgm:prSet phldrT="[Text]" custT="1"/>
      <dgm:spPr/>
      <dgm:t>
        <a:bodyPr/>
        <a:lstStyle/>
        <a:p>
          <a:r>
            <a:rPr lang="en-US" sz="3200" dirty="0" smtClean="0">
              <a:solidFill>
                <a:schemeClr val="bg1"/>
              </a:solidFill>
            </a:rPr>
            <a:t>Inpatient Psychiatric Hospital </a:t>
          </a:r>
          <a:endParaRPr lang="en-US" sz="3200" dirty="0">
            <a:solidFill>
              <a:schemeClr val="bg1"/>
            </a:solidFill>
          </a:endParaRPr>
        </a:p>
      </dgm:t>
    </dgm:pt>
    <dgm:pt modelId="{E5D407AC-F806-4A53-81FD-F11717E50F5B}" type="parTrans" cxnId="{615CC3D0-6AB9-4CBE-8245-50012D483C60}">
      <dgm:prSet/>
      <dgm:spPr/>
    </dgm:pt>
    <dgm:pt modelId="{0E74AA9D-BE86-4F47-BF6C-9D0EB9668AB4}" type="sibTrans" cxnId="{615CC3D0-6AB9-4CBE-8245-50012D483C60}">
      <dgm:prSet/>
      <dgm:spPr/>
    </dgm:pt>
    <dgm:pt modelId="{92062D66-B7F1-4AA7-9518-AB7356971484}">
      <dgm:prSet phldrT="[Text]" custT="1"/>
      <dgm:spPr/>
      <dgm:t>
        <a:bodyPr/>
        <a:lstStyle/>
        <a:p>
          <a:r>
            <a:rPr lang="en-US" sz="3200" dirty="0" smtClean="0">
              <a:solidFill>
                <a:schemeClr val="bg1"/>
              </a:solidFill>
            </a:rPr>
            <a:t>LTAC</a:t>
          </a:r>
          <a:endParaRPr lang="en-US" sz="3200" dirty="0">
            <a:solidFill>
              <a:schemeClr val="bg1"/>
            </a:solidFill>
          </a:endParaRPr>
        </a:p>
      </dgm:t>
    </dgm:pt>
    <dgm:pt modelId="{6C2615C7-67E5-46A3-9440-CAF87A2F91E7}" type="parTrans" cxnId="{363E245F-7465-459F-8B3A-44E5E8EEF29E}">
      <dgm:prSet/>
      <dgm:spPr/>
    </dgm:pt>
    <dgm:pt modelId="{D245B2C3-24BF-4873-9544-1F3F4C03EFC4}" type="sibTrans" cxnId="{363E245F-7465-459F-8B3A-44E5E8EEF29E}">
      <dgm:prSet/>
      <dgm:spPr/>
    </dgm:pt>
    <dgm:pt modelId="{C2E77B94-7734-40FE-A3F3-1033DBFE5B9C}">
      <dgm:prSet phldrT="[Text]" custT="1"/>
      <dgm:spPr/>
      <dgm:t>
        <a:bodyPr/>
        <a:lstStyle/>
        <a:p>
          <a:r>
            <a:rPr lang="en-US" sz="3200" dirty="0" smtClean="0">
              <a:solidFill>
                <a:schemeClr val="bg1"/>
              </a:solidFill>
            </a:rPr>
            <a:t>SNF</a:t>
          </a:r>
          <a:endParaRPr lang="en-US" sz="3200" dirty="0">
            <a:solidFill>
              <a:schemeClr val="bg1"/>
            </a:solidFill>
          </a:endParaRPr>
        </a:p>
      </dgm:t>
    </dgm:pt>
    <dgm:pt modelId="{4F1D35AE-672B-47B5-8CD4-2D4439BB2E4B}" type="parTrans" cxnId="{1B1F7009-D7C5-4991-B52D-64D4403645C0}">
      <dgm:prSet/>
      <dgm:spPr/>
    </dgm:pt>
    <dgm:pt modelId="{7F9CA0A4-E29B-4779-A855-B9461C4F2F21}" type="sibTrans" cxnId="{1B1F7009-D7C5-4991-B52D-64D4403645C0}">
      <dgm:prSet/>
      <dgm:spPr/>
    </dgm:pt>
    <dgm:pt modelId="{1CBE95D2-2ACE-4454-8F68-A8085904BE1B}">
      <dgm:prSet phldrT="[Text]" custT="1"/>
      <dgm:spPr/>
      <dgm:t>
        <a:bodyPr/>
        <a:lstStyle/>
        <a:p>
          <a:r>
            <a:rPr lang="en-US" sz="3200" dirty="0" smtClean="0">
              <a:solidFill>
                <a:schemeClr val="bg1"/>
              </a:solidFill>
            </a:rPr>
            <a:t>Inpatient Rehab</a:t>
          </a:r>
          <a:endParaRPr lang="en-US" sz="3200" dirty="0">
            <a:solidFill>
              <a:schemeClr val="bg1"/>
            </a:solidFill>
          </a:endParaRPr>
        </a:p>
      </dgm:t>
    </dgm:pt>
    <dgm:pt modelId="{A7F890EB-2B36-4360-92D1-44B428B31044}" type="parTrans" cxnId="{FCD277B1-3352-4872-8943-E656D111DEBB}">
      <dgm:prSet/>
      <dgm:spPr/>
    </dgm:pt>
    <dgm:pt modelId="{5AD515EA-20F9-4CDE-90A4-AB99765B2480}" type="sibTrans" cxnId="{FCD277B1-3352-4872-8943-E656D111DEBB}">
      <dgm:prSet/>
      <dgm:spPr/>
    </dgm:pt>
    <dgm:pt modelId="{D29CC2D2-41AE-44E5-8665-475305DC60D9}">
      <dgm:prSet phldrT="[Text]" custT="1"/>
      <dgm:spPr/>
      <dgm:t>
        <a:bodyPr/>
        <a:lstStyle/>
        <a:p>
          <a:r>
            <a:rPr lang="en-US" sz="3200" dirty="0" smtClean="0">
              <a:solidFill>
                <a:schemeClr val="bg1"/>
              </a:solidFill>
            </a:rPr>
            <a:t>Hospital Outpatient Observation</a:t>
          </a:r>
          <a:endParaRPr lang="en-US" sz="3200" dirty="0">
            <a:solidFill>
              <a:schemeClr val="bg1"/>
            </a:solidFill>
          </a:endParaRPr>
        </a:p>
      </dgm:t>
    </dgm:pt>
    <dgm:pt modelId="{7E2A4AE7-D4C0-4EA6-B284-28F554D7018E}" type="parTrans" cxnId="{80F74FD0-D5CD-4F37-BE20-AF66C64A1FC3}">
      <dgm:prSet/>
      <dgm:spPr/>
    </dgm:pt>
    <dgm:pt modelId="{87A33B3C-3A6A-410A-B5A9-B20D07462D45}" type="sibTrans" cxnId="{80F74FD0-D5CD-4F37-BE20-AF66C64A1FC3}">
      <dgm:prSet/>
      <dgm:spPr/>
    </dgm:pt>
    <dgm:pt modelId="{CB1B6194-80EE-4DB9-AD5E-C16D01416FA7}" type="pres">
      <dgm:prSet presAssocID="{EDDE2937-A45A-4CBA-B85C-49DF542A4D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6558BA-EA9F-4930-9778-C33E55E82204}" type="pres">
      <dgm:prSet presAssocID="{C537D4D7-5DB5-4537-9054-E064A196879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347C97-73F7-4C08-AED9-D60C78F29B6A}" type="pres">
      <dgm:prSet presAssocID="{C537D4D7-5DB5-4537-9054-E064A196879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B5D6E3-FDF6-44AB-918D-4E04920DDFE1}" srcId="{562AE02A-42B7-4013-9BA2-70BEB574288D}" destId="{B658420F-9F0D-455B-84A5-8CA14F67306F}" srcOrd="0" destOrd="0" parTransId="{0DA9F1D8-32AC-4557-8330-2BD9888C661E}" sibTransId="{14A0BF88-5285-4F52-999B-56A99A279AC0}"/>
    <dgm:cxn modelId="{C68C0A2E-7905-4DAE-9FB0-FFF7CD6B5065}" type="presOf" srcId="{7ADFF63F-10B9-4299-94E9-21EF903F47E1}" destId="{00347C97-73F7-4C08-AED9-D60C78F29B6A}" srcOrd="0" destOrd="2" presId="urn:microsoft.com/office/officeart/2005/8/layout/vList2"/>
    <dgm:cxn modelId="{928569CB-E66E-40EB-91A5-0BEE21D7206B}" type="presOf" srcId="{1CBE95D2-2ACE-4454-8F68-A8085904BE1B}" destId="{00347C97-73F7-4C08-AED9-D60C78F29B6A}" srcOrd="0" destOrd="5" presId="urn:microsoft.com/office/officeart/2005/8/layout/vList2"/>
    <dgm:cxn modelId="{1B1F7009-D7C5-4991-B52D-64D4403645C0}" srcId="{562AE02A-42B7-4013-9BA2-70BEB574288D}" destId="{C2E77B94-7734-40FE-A3F3-1033DBFE5B9C}" srcOrd="3" destOrd="0" parTransId="{4F1D35AE-672B-47B5-8CD4-2D4439BB2E4B}" sibTransId="{7F9CA0A4-E29B-4779-A855-B9461C4F2F21}"/>
    <dgm:cxn modelId="{FCD277B1-3352-4872-8943-E656D111DEBB}" srcId="{562AE02A-42B7-4013-9BA2-70BEB574288D}" destId="{1CBE95D2-2ACE-4454-8F68-A8085904BE1B}" srcOrd="4" destOrd="0" parTransId="{A7F890EB-2B36-4360-92D1-44B428B31044}" sibTransId="{5AD515EA-20F9-4CDE-90A4-AB99765B2480}"/>
    <dgm:cxn modelId="{95DD01B8-4894-4D73-8A4F-96DF777BB64C}" srcId="{EDDE2937-A45A-4CBA-B85C-49DF542A4DAD}" destId="{C537D4D7-5DB5-4537-9054-E064A1968794}" srcOrd="0" destOrd="0" parTransId="{94E7F72B-FCDD-4AF2-B329-974CC7E6CA67}" sibTransId="{3E188F57-C3CD-4063-BFAC-1288F1EE663E}"/>
    <dgm:cxn modelId="{436A6E52-DDFD-4C27-958F-A6FFCA24F6A9}" type="presOf" srcId="{EDDE2937-A45A-4CBA-B85C-49DF542A4DAD}" destId="{CB1B6194-80EE-4DB9-AD5E-C16D01416FA7}" srcOrd="0" destOrd="0" presId="urn:microsoft.com/office/officeart/2005/8/layout/vList2"/>
    <dgm:cxn modelId="{0615134A-EFA6-4136-B364-91F9F883D29D}" type="presOf" srcId="{C2E77B94-7734-40FE-A3F3-1033DBFE5B9C}" destId="{00347C97-73F7-4C08-AED9-D60C78F29B6A}" srcOrd="0" destOrd="4" presId="urn:microsoft.com/office/officeart/2005/8/layout/vList2"/>
    <dgm:cxn modelId="{2A955CAE-F115-4722-94BB-D6F7330C1B30}" type="presOf" srcId="{D29CC2D2-41AE-44E5-8665-475305DC60D9}" destId="{00347C97-73F7-4C08-AED9-D60C78F29B6A}" srcOrd="0" destOrd="6" presId="urn:microsoft.com/office/officeart/2005/8/layout/vList2"/>
    <dgm:cxn modelId="{5051CD3A-22F3-4B77-AC87-E1E50938B2B0}" type="presOf" srcId="{562AE02A-42B7-4013-9BA2-70BEB574288D}" destId="{00347C97-73F7-4C08-AED9-D60C78F29B6A}" srcOrd="0" destOrd="0" presId="urn:microsoft.com/office/officeart/2005/8/layout/vList2"/>
    <dgm:cxn modelId="{615CC3D0-6AB9-4CBE-8245-50012D483C60}" srcId="{562AE02A-42B7-4013-9BA2-70BEB574288D}" destId="{7ADFF63F-10B9-4299-94E9-21EF903F47E1}" srcOrd="1" destOrd="0" parTransId="{E5D407AC-F806-4A53-81FD-F11717E50F5B}" sibTransId="{0E74AA9D-BE86-4F47-BF6C-9D0EB9668AB4}"/>
    <dgm:cxn modelId="{80F74FD0-D5CD-4F37-BE20-AF66C64A1FC3}" srcId="{562AE02A-42B7-4013-9BA2-70BEB574288D}" destId="{D29CC2D2-41AE-44E5-8665-475305DC60D9}" srcOrd="5" destOrd="0" parTransId="{7E2A4AE7-D4C0-4EA6-B284-28F554D7018E}" sibTransId="{87A33B3C-3A6A-410A-B5A9-B20D07462D45}"/>
    <dgm:cxn modelId="{363E245F-7465-459F-8B3A-44E5E8EEF29E}" srcId="{562AE02A-42B7-4013-9BA2-70BEB574288D}" destId="{92062D66-B7F1-4AA7-9518-AB7356971484}" srcOrd="2" destOrd="0" parTransId="{6C2615C7-67E5-46A3-9440-CAF87A2F91E7}" sibTransId="{D245B2C3-24BF-4873-9544-1F3F4C03EFC4}"/>
    <dgm:cxn modelId="{C14C2463-A0F4-4210-8A6B-66073B446639}" type="presOf" srcId="{B658420F-9F0D-455B-84A5-8CA14F67306F}" destId="{00347C97-73F7-4C08-AED9-D60C78F29B6A}" srcOrd="0" destOrd="1" presId="urn:microsoft.com/office/officeart/2005/8/layout/vList2"/>
    <dgm:cxn modelId="{AB456A6C-2B62-4A0F-9C30-BBC9E9259597}" type="presOf" srcId="{C537D4D7-5DB5-4537-9054-E064A1968794}" destId="{0B6558BA-EA9F-4930-9778-C33E55E82204}" srcOrd="0" destOrd="0" presId="urn:microsoft.com/office/officeart/2005/8/layout/vList2"/>
    <dgm:cxn modelId="{DCFD4D80-B02D-4C0E-89C2-57E2016F153E}" type="presOf" srcId="{92062D66-B7F1-4AA7-9518-AB7356971484}" destId="{00347C97-73F7-4C08-AED9-D60C78F29B6A}" srcOrd="0" destOrd="3" presId="urn:microsoft.com/office/officeart/2005/8/layout/vList2"/>
    <dgm:cxn modelId="{98CE730B-AC57-455E-8330-A71F396A5ECC}" srcId="{C537D4D7-5DB5-4537-9054-E064A1968794}" destId="{562AE02A-42B7-4013-9BA2-70BEB574288D}" srcOrd="0" destOrd="0" parTransId="{B36BCCD2-B861-4B5A-873F-58F6F64F01E7}" sibTransId="{1E110054-A477-4886-A8AD-7C4C79D95D37}"/>
    <dgm:cxn modelId="{CDB64BA9-ACFA-42B8-B896-F1CCD7645FA4}" type="presParOf" srcId="{CB1B6194-80EE-4DB9-AD5E-C16D01416FA7}" destId="{0B6558BA-EA9F-4930-9778-C33E55E82204}" srcOrd="0" destOrd="0" presId="urn:microsoft.com/office/officeart/2005/8/layout/vList2"/>
    <dgm:cxn modelId="{3E70ECD3-7338-4449-8402-9649545F70DD}" type="presParOf" srcId="{CB1B6194-80EE-4DB9-AD5E-C16D01416FA7}" destId="{00347C97-73F7-4C08-AED9-D60C78F29B6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DDE2937-A45A-4CBA-B85C-49DF542A4DAD}" type="doc">
      <dgm:prSet loTypeId="urn:microsoft.com/office/officeart/2005/8/layout/vList2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C537D4D7-5DB5-4537-9054-E064A1968794}">
      <dgm:prSet phldrT="[Text]" custT="1"/>
      <dgm:spPr/>
      <dgm:t>
        <a:bodyPr/>
        <a:lstStyle/>
        <a:p>
          <a:r>
            <a:rPr lang="en-US" sz="4800" dirty="0" smtClean="0">
              <a:solidFill>
                <a:schemeClr val="bg1"/>
              </a:solidFill>
            </a:rPr>
            <a:t>CMS TOC Rules</a:t>
          </a:r>
          <a:endParaRPr lang="en-US" sz="4800" dirty="0">
            <a:solidFill>
              <a:schemeClr val="bg1"/>
            </a:solidFill>
          </a:endParaRPr>
        </a:p>
      </dgm:t>
    </dgm:pt>
    <dgm:pt modelId="{94E7F72B-FCDD-4AF2-B329-974CC7E6CA67}" type="parTrans" cxnId="{95DD01B8-4894-4D73-8A4F-96DF777BB64C}">
      <dgm:prSet/>
      <dgm:spPr/>
      <dgm:t>
        <a:bodyPr/>
        <a:lstStyle/>
        <a:p>
          <a:endParaRPr lang="en-US"/>
        </a:p>
      </dgm:t>
    </dgm:pt>
    <dgm:pt modelId="{3E188F57-C3CD-4063-BFAC-1288F1EE663E}" type="sibTrans" cxnId="{95DD01B8-4894-4D73-8A4F-96DF777BB64C}">
      <dgm:prSet/>
      <dgm:spPr/>
      <dgm:t>
        <a:bodyPr/>
        <a:lstStyle/>
        <a:p>
          <a:endParaRPr lang="en-US"/>
        </a:p>
      </dgm:t>
    </dgm:pt>
    <dgm:pt modelId="{562AE02A-42B7-4013-9BA2-70BEB574288D}">
      <dgm:prSet phldrT="[Text]" custT="1"/>
      <dgm:spPr/>
      <dgm:t>
        <a:bodyPr/>
        <a:lstStyle/>
        <a:p>
          <a:r>
            <a:rPr lang="en-US" sz="3200" dirty="0" smtClean="0">
              <a:solidFill>
                <a:schemeClr val="bg1"/>
              </a:solidFill>
            </a:rPr>
            <a:t>Discharge to:</a:t>
          </a:r>
          <a:endParaRPr lang="en-US" sz="3200" dirty="0">
            <a:solidFill>
              <a:schemeClr val="bg1"/>
            </a:solidFill>
          </a:endParaRPr>
        </a:p>
      </dgm:t>
    </dgm:pt>
    <dgm:pt modelId="{B36BCCD2-B861-4B5A-873F-58F6F64F01E7}" type="parTrans" cxnId="{98CE730B-AC57-455E-8330-A71F396A5ECC}">
      <dgm:prSet/>
      <dgm:spPr/>
      <dgm:t>
        <a:bodyPr/>
        <a:lstStyle/>
        <a:p>
          <a:endParaRPr lang="en-US"/>
        </a:p>
      </dgm:t>
    </dgm:pt>
    <dgm:pt modelId="{1E110054-A477-4886-A8AD-7C4C79D95D37}" type="sibTrans" cxnId="{98CE730B-AC57-455E-8330-A71F396A5ECC}">
      <dgm:prSet/>
      <dgm:spPr/>
      <dgm:t>
        <a:bodyPr/>
        <a:lstStyle/>
        <a:p>
          <a:endParaRPr lang="en-US"/>
        </a:p>
      </dgm:t>
    </dgm:pt>
    <dgm:pt modelId="{B658420F-9F0D-455B-84A5-8CA14F67306F}">
      <dgm:prSet phldrT="[Text]" custT="1"/>
      <dgm:spPr/>
      <dgm:t>
        <a:bodyPr/>
        <a:lstStyle/>
        <a:p>
          <a:r>
            <a:rPr lang="en-US" sz="3200" dirty="0" smtClean="0">
              <a:solidFill>
                <a:schemeClr val="bg1"/>
              </a:solidFill>
            </a:rPr>
            <a:t>Home</a:t>
          </a:r>
          <a:endParaRPr lang="en-US" sz="3200" dirty="0">
            <a:solidFill>
              <a:schemeClr val="bg1"/>
            </a:solidFill>
          </a:endParaRPr>
        </a:p>
      </dgm:t>
    </dgm:pt>
    <dgm:pt modelId="{0DA9F1D8-32AC-4557-8330-2BD9888C661E}" type="parTrans" cxnId="{30B5D6E3-FDF6-44AB-918D-4E04920DDFE1}">
      <dgm:prSet/>
      <dgm:spPr/>
      <dgm:t>
        <a:bodyPr/>
        <a:lstStyle/>
        <a:p>
          <a:endParaRPr lang="en-US"/>
        </a:p>
      </dgm:t>
    </dgm:pt>
    <dgm:pt modelId="{14A0BF88-5285-4F52-999B-56A99A279AC0}" type="sibTrans" cxnId="{30B5D6E3-FDF6-44AB-918D-4E04920DDFE1}">
      <dgm:prSet/>
      <dgm:spPr/>
      <dgm:t>
        <a:bodyPr/>
        <a:lstStyle/>
        <a:p>
          <a:endParaRPr lang="en-US"/>
        </a:p>
      </dgm:t>
    </dgm:pt>
    <dgm:pt modelId="{A30F1815-3130-447A-A8CD-D7B67E7AAE9D}">
      <dgm:prSet phldrT="[Text]" custT="1"/>
      <dgm:spPr/>
      <dgm:t>
        <a:bodyPr/>
        <a:lstStyle/>
        <a:p>
          <a:r>
            <a:rPr lang="en-US" sz="3200" dirty="0" smtClean="0">
              <a:solidFill>
                <a:schemeClr val="bg1"/>
              </a:solidFill>
            </a:rPr>
            <a:t>Nursing Home</a:t>
          </a:r>
          <a:endParaRPr lang="en-US" sz="3200" dirty="0">
            <a:solidFill>
              <a:schemeClr val="bg1"/>
            </a:solidFill>
          </a:endParaRPr>
        </a:p>
      </dgm:t>
    </dgm:pt>
    <dgm:pt modelId="{1D35F89C-1091-4FF1-B682-8243DEDEB111}" type="parTrans" cxnId="{3585856E-191D-4059-808B-79B6DE9596D2}">
      <dgm:prSet/>
      <dgm:spPr/>
      <dgm:t>
        <a:bodyPr/>
        <a:lstStyle/>
        <a:p>
          <a:endParaRPr lang="en-US"/>
        </a:p>
      </dgm:t>
    </dgm:pt>
    <dgm:pt modelId="{7ED6B96C-ABDA-4FE3-9D27-5F98E0DE3D09}" type="sibTrans" cxnId="{3585856E-191D-4059-808B-79B6DE9596D2}">
      <dgm:prSet/>
      <dgm:spPr/>
      <dgm:t>
        <a:bodyPr/>
        <a:lstStyle/>
        <a:p>
          <a:endParaRPr lang="en-US"/>
        </a:p>
      </dgm:t>
    </dgm:pt>
    <dgm:pt modelId="{6E2CA8EC-ED66-468D-A97D-01327153DC94}">
      <dgm:prSet phldrT="[Text]" custT="1"/>
      <dgm:spPr/>
      <dgm:t>
        <a:bodyPr/>
        <a:lstStyle/>
        <a:p>
          <a:r>
            <a:rPr lang="en-US" sz="3200" dirty="0" smtClean="0">
              <a:solidFill>
                <a:schemeClr val="bg1"/>
              </a:solidFill>
            </a:rPr>
            <a:t>Assisted Living</a:t>
          </a:r>
          <a:endParaRPr lang="en-US" sz="3200" dirty="0">
            <a:solidFill>
              <a:schemeClr val="bg1"/>
            </a:solidFill>
          </a:endParaRPr>
        </a:p>
      </dgm:t>
    </dgm:pt>
    <dgm:pt modelId="{5A38E069-985B-4AFE-9E63-5DED1B59EFA3}" type="parTrans" cxnId="{87F8FE99-84D6-4A70-B7CE-21BB4FB42A39}">
      <dgm:prSet/>
      <dgm:spPr/>
      <dgm:t>
        <a:bodyPr/>
        <a:lstStyle/>
        <a:p>
          <a:endParaRPr lang="en-US"/>
        </a:p>
      </dgm:t>
    </dgm:pt>
    <dgm:pt modelId="{ABA69640-B58A-47C3-9D66-460281C5304A}" type="sibTrans" cxnId="{87F8FE99-84D6-4A70-B7CE-21BB4FB42A39}">
      <dgm:prSet/>
      <dgm:spPr/>
      <dgm:t>
        <a:bodyPr/>
        <a:lstStyle/>
        <a:p>
          <a:endParaRPr lang="en-US"/>
        </a:p>
      </dgm:t>
    </dgm:pt>
    <dgm:pt modelId="{CB1B6194-80EE-4DB9-AD5E-C16D01416FA7}" type="pres">
      <dgm:prSet presAssocID="{EDDE2937-A45A-4CBA-B85C-49DF542A4D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6558BA-EA9F-4930-9778-C33E55E82204}" type="pres">
      <dgm:prSet presAssocID="{C537D4D7-5DB5-4537-9054-E064A196879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347C97-73F7-4C08-AED9-D60C78F29B6A}" type="pres">
      <dgm:prSet presAssocID="{C537D4D7-5DB5-4537-9054-E064A196879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B5D6E3-FDF6-44AB-918D-4E04920DDFE1}" srcId="{562AE02A-42B7-4013-9BA2-70BEB574288D}" destId="{B658420F-9F0D-455B-84A5-8CA14F67306F}" srcOrd="0" destOrd="0" parTransId="{0DA9F1D8-32AC-4557-8330-2BD9888C661E}" sibTransId="{14A0BF88-5285-4F52-999B-56A99A279AC0}"/>
    <dgm:cxn modelId="{3585856E-191D-4059-808B-79B6DE9596D2}" srcId="{562AE02A-42B7-4013-9BA2-70BEB574288D}" destId="{A30F1815-3130-447A-A8CD-D7B67E7AAE9D}" srcOrd="1" destOrd="0" parTransId="{1D35F89C-1091-4FF1-B682-8243DEDEB111}" sibTransId="{7ED6B96C-ABDA-4FE3-9D27-5F98E0DE3D09}"/>
    <dgm:cxn modelId="{92968DD9-B5D8-43AF-8E49-7F2BF09580D3}" type="presOf" srcId="{EDDE2937-A45A-4CBA-B85C-49DF542A4DAD}" destId="{CB1B6194-80EE-4DB9-AD5E-C16D01416FA7}" srcOrd="0" destOrd="0" presId="urn:microsoft.com/office/officeart/2005/8/layout/vList2"/>
    <dgm:cxn modelId="{87F8FE99-84D6-4A70-B7CE-21BB4FB42A39}" srcId="{562AE02A-42B7-4013-9BA2-70BEB574288D}" destId="{6E2CA8EC-ED66-468D-A97D-01327153DC94}" srcOrd="2" destOrd="0" parTransId="{5A38E069-985B-4AFE-9E63-5DED1B59EFA3}" sibTransId="{ABA69640-B58A-47C3-9D66-460281C5304A}"/>
    <dgm:cxn modelId="{DA8AA35D-7547-4B02-937B-B84A7997587F}" type="presOf" srcId="{A30F1815-3130-447A-A8CD-D7B67E7AAE9D}" destId="{00347C97-73F7-4C08-AED9-D60C78F29B6A}" srcOrd="0" destOrd="2" presId="urn:microsoft.com/office/officeart/2005/8/layout/vList2"/>
    <dgm:cxn modelId="{FE1D11D1-29BA-4732-B362-791872237F31}" type="presOf" srcId="{B658420F-9F0D-455B-84A5-8CA14F67306F}" destId="{00347C97-73F7-4C08-AED9-D60C78F29B6A}" srcOrd="0" destOrd="1" presId="urn:microsoft.com/office/officeart/2005/8/layout/vList2"/>
    <dgm:cxn modelId="{95DD01B8-4894-4D73-8A4F-96DF777BB64C}" srcId="{EDDE2937-A45A-4CBA-B85C-49DF542A4DAD}" destId="{C537D4D7-5DB5-4537-9054-E064A1968794}" srcOrd="0" destOrd="0" parTransId="{94E7F72B-FCDD-4AF2-B329-974CC7E6CA67}" sibTransId="{3E188F57-C3CD-4063-BFAC-1288F1EE663E}"/>
    <dgm:cxn modelId="{40DC8278-0DD7-4D41-8A8D-7FD31D5BC604}" type="presOf" srcId="{6E2CA8EC-ED66-468D-A97D-01327153DC94}" destId="{00347C97-73F7-4C08-AED9-D60C78F29B6A}" srcOrd="0" destOrd="3" presId="urn:microsoft.com/office/officeart/2005/8/layout/vList2"/>
    <dgm:cxn modelId="{A7645314-00EB-4A10-B751-C9A0ED92AE98}" type="presOf" srcId="{C537D4D7-5DB5-4537-9054-E064A1968794}" destId="{0B6558BA-EA9F-4930-9778-C33E55E82204}" srcOrd="0" destOrd="0" presId="urn:microsoft.com/office/officeart/2005/8/layout/vList2"/>
    <dgm:cxn modelId="{6274F49E-8EA3-4510-B4C1-611E4286DA25}" type="presOf" srcId="{562AE02A-42B7-4013-9BA2-70BEB574288D}" destId="{00347C97-73F7-4C08-AED9-D60C78F29B6A}" srcOrd="0" destOrd="0" presId="urn:microsoft.com/office/officeart/2005/8/layout/vList2"/>
    <dgm:cxn modelId="{98CE730B-AC57-455E-8330-A71F396A5ECC}" srcId="{C537D4D7-5DB5-4537-9054-E064A1968794}" destId="{562AE02A-42B7-4013-9BA2-70BEB574288D}" srcOrd="0" destOrd="0" parTransId="{B36BCCD2-B861-4B5A-873F-58F6F64F01E7}" sibTransId="{1E110054-A477-4886-A8AD-7C4C79D95D37}"/>
    <dgm:cxn modelId="{8120FD8B-5551-4743-B1FC-8C7BA4BBB552}" type="presParOf" srcId="{CB1B6194-80EE-4DB9-AD5E-C16D01416FA7}" destId="{0B6558BA-EA9F-4930-9778-C33E55E82204}" srcOrd="0" destOrd="0" presId="urn:microsoft.com/office/officeart/2005/8/layout/vList2"/>
    <dgm:cxn modelId="{56C4BFD7-E70B-49E6-BA13-E0278198DAAC}" type="presParOf" srcId="{CB1B6194-80EE-4DB9-AD5E-C16D01416FA7}" destId="{00347C97-73F7-4C08-AED9-D60C78F29B6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80B1CD6-1B5E-47C2-B522-C9E039102AAE}" type="doc">
      <dgm:prSet loTypeId="urn:microsoft.com/office/officeart/2005/8/layout/vList2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A7AFCF11-82AA-40EA-9452-F431FAF3BC7E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Only 1 health professional may report services of 1 billable TOC service per beneficiary within 30 days</a:t>
          </a:r>
        </a:p>
      </dgm:t>
    </dgm:pt>
    <dgm:pt modelId="{F1DF20B0-4F2F-422C-80A4-5E1B6DBB39EC}" type="parTrans" cxnId="{68EF8797-45BA-4780-ACE8-6AA11440C841}">
      <dgm:prSet/>
      <dgm:spPr/>
      <dgm:t>
        <a:bodyPr/>
        <a:lstStyle/>
        <a:p>
          <a:endParaRPr lang="en-US"/>
        </a:p>
      </dgm:t>
    </dgm:pt>
    <dgm:pt modelId="{AC186858-8A99-4CE1-8AA3-460666853B33}" type="sibTrans" cxnId="{68EF8797-45BA-4780-ACE8-6AA11440C841}">
      <dgm:prSet/>
      <dgm:spPr/>
      <dgm:t>
        <a:bodyPr/>
        <a:lstStyle/>
        <a:p>
          <a:endParaRPr lang="en-US"/>
        </a:p>
      </dgm:t>
    </dgm:pt>
    <dgm:pt modelId="{DCA8462E-A878-4F55-82D7-09B77130E810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Same healthcare provider can perform discharge, phone call, and follow-up visit</a:t>
          </a:r>
          <a:endParaRPr lang="en-US" sz="2800" dirty="0">
            <a:solidFill>
              <a:schemeClr val="bg1"/>
            </a:solidFill>
          </a:endParaRPr>
        </a:p>
      </dgm:t>
    </dgm:pt>
    <dgm:pt modelId="{DB7EB3D4-3781-42A5-B26B-FF87EC1B7187}" type="parTrans" cxnId="{164CC35C-CE01-4DEF-A090-911829E2142B}">
      <dgm:prSet/>
      <dgm:spPr/>
      <dgm:t>
        <a:bodyPr/>
        <a:lstStyle/>
        <a:p>
          <a:endParaRPr lang="en-US"/>
        </a:p>
      </dgm:t>
    </dgm:pt>
    <dgm:pt modelId="{8870CC4C-B53F-43C6-8C79-D6750B46DA33}" type="sibTrans" cxnId="{164CC35C-CE01-4DEF-A090-911829E2142B}">
      <dgm:prSet/>
      <dgm:spPr/>
      <dgm:t>
        <a:bodyPr/>
        <a:lstStyle/>
        <a:p>
          <a:endParaRPr lang="en-US"/>
        </a:p>
      </dgm:t>
    </dgm:pt>
    <dgm:pt modelId="{7699167E-D504-4664-9D66-225CA3A80729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Follow-up visit may not take place the same day as reported discharge</a:t>
          </a:r>
          <a:endParaRPr lang="en-US" sz="2800" dirty="0">
            <a:solidFill>
              <a:schemeClr val="bg1"/>
            </a:solidFill>
          </a:endParaRPr>
        </a:p>
      </dgm:t>
    </dgm:pt>
    <dgm:pt modelId="{2BF041E9-CFA5-49BC-96C8-6B9D19A31991}" type="parTrans" cxnId="{41CDF904-D7F4-41CF-87B3-21AD219FEA9F}">
      <dgm:prSet/>
      <dgm:spPr/>
      <dgm:t>
        <a:bodyPr/>
        <a:lstStyle/>
        <a:p>
          <a:endParaRPr lang="en-US"/>
        </a:p>
      </dgm:t>
    </dgm:pt>
    <dgm:pt modelId="{E0C2A6CA-3649-4763-A407-955D17ED1CED}" type="sibTrans" cxnId="{41CDF904-D7F4-41CF-87B3-21AD219FEA9F}">
      <dgm:prSet/>
      <dgm:spPr/>
      <dgm:t>
        <a:bodyPr/>
        <a:lstStyle/>
        <a:p>
          <a:endParaRPr lang="en-US"/>
        </a:p>
      </dgm:t>
    </dgm:pt>
    <dgm:pt modelId="{3AF70982-1396-44F9-9F5B-7071E1056FF2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May not bill TOC codes and CCM, ESRD, or Care plan oversight services code </a:t>
          </a:r>
          <a:endParaRPr lang="en-US" sz="2800" dirty="0">
            <a:solidFill>
              <a:schemeClr val="bg1"/>
            </a:solidFill>
          </a:endParaRPr>
        </a:p>
      </dgm:t>
    </dgm:pt>
    <dgm:pt modelId="{0D370873-B397-4B65-B830-ADA49858E824}" type="parTrans" cxnId="{315BAE56-3F79-4D5F-B426-69E1090C6320}">
      <dgm:prSet/>
      <dgm:spPr/>
      <dgm:t>
        <a:bodyPr/>
        <a:lstStyle/>
        <a:p>
          <a:endParaRPr lang="en-US"/>
        </a:p>
      </dgm:t>
    </dgm:pt>
    <dgm:pt modelId="{5E7A5F5D-2CAB-420F-B67F-455510101558}" type="sibTrans" cxnId="{315BAE56-3F79-4D5F-B426-69E1090C6320}">
      <dgm:prSet/>
      <dgm:spPr/>
      <dgm:t>
        <a:bodyPr/>
        <a:lstStyle/>
        <a:p>
          <a:endParaRPr lang="en-US"/>
        </a:p>
      </dgm:t>
    </dgm:pt>
    <dgm:pt modelId="{797A64AC-21F5-4C87-866F-705F1F6A83C4}">
      <dgm:prSet phldrT="[Text]" custT="1"/>
      <dgm:spPr/>
      <dgm:t>
        <a:bodyPr/>
        <a:lstStyle/>
        <a:p>
          <a:r>
            <a:rPr lang="en-US" sz="4800" dirty="0" smtClean="0"/>
            <a:t>CMS TOC Rules</a:t>
          </a:r>
        </a:p>
      </dgm:t>
    </dgm:pt>
    <dgm:pt modelId="{AC2C6D42-86FB-4AF1-BEF5-9EBC039C3D16}" type="sibTrans" cxnId="{3C064F42-5C2D-40D4-AA76-736BCC05516F}">
      <dgm:prSet/>
      <dgm:spPr/>
      <dgm:t>
        <a:bodyPr/>
        <a:lstStyle/>
        <a:p>
          <a:endParaRPr lang="en-US"/>
        </a:p>
      </dgm:t>
    </dgm:pt>
    <dgm:pt modelId="{D7039AB9-F36F-4A40-B576-9A6B2AE571FD}" type="parTrans" cxnId="{3C064F42-5C2D-40D4-AA76-736BCC05516F}">
      <dgm:prSet/>
      <dgm:spPr/>
      <dgm:t>
        <a:bodyPr/>
        <a:lstStyle/>
        <a:p>
          <a:endParaRPr lang="en-US"/>
        </a:p>
      </dgm:t>
    </dgm:pt>
    <dgm:pt modelId="{DEFA460A-159D-4646-BEF6-3FA6833CB106}" type="pres">
      <dgm:prSet presAssocID="{480B1CD6-1B5E-47C2-B522-C9E039102A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707405-A23D-4187-96CF-6229DE496306}" type="pres">
      <dgm:prSet presAssocID="{797A64AC-21F5-4C87-866F-705F1F6A83C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63B992-33BF-4518-A1D9-EF3940FD05D2}" type="pres">
      <dgm:prSet presAssocID="{797A64AC-21F5-4C87-866F-705F1F6A83C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AB505E-38DB-4A30-A953-1C9C39298EF8}" type="presOf" srcId="{A7AFCF11-82AA-40EA-9452-F431FAF3BC7E}" destId="{EF63B992-33BF-4518-A1D9-EF3940FD05D2}" srcOrd="0" destOrd="0" presId="urn:microsoft.com/office/officeart/2005/8/layout/vList2"/>
    <dgm:cxn modelId="{1B24A9DD-90FB-430F-BA16-6F27F1039F31}" type="presOf" srcId="{DCA8462E-A878-4F55-82D7-09B77130E810}" destId="{EF63B992-33BF-4518-A1D9-EF3940FD05D2}" srcOrd="0" destOrd="1" presId="urn:microsoft.com/office/officeart/2005/8/layout/vList2"/>
    <dgm:cxn modelId="{315BAE56-3F79-4D5F-B426-69E1090C6320}" srcId="{797A64AC-21F5-4C87-866F-705F1F6A83C4}" destId="{3AF70982-1396-44F9-9F5B-7071E1056FF2}" srcOrd="3" destOrd="0" parTransId="{0D370873-B397-4B65-B830-ADA49858E824}" sibTransId="{5E7A5F5D-2CAB-420F-B67F-455510101558}"/>
    <dgm:cxn modelId="{3C064F42-5C2D-40D4-AA76-736BCC05516F}" srcId="{480B1CD6-1B5E-47C2-B522-C9E039102AAE}" destId="{797A64AC-21F5-4C87-866F-705F1F6A83C4}" srcOrd="0" destOrd="0" parTransId="{D7039AB9-F36F-4A40-B576-9A6B2AE571FD}" sibTransId="{AC2C6D42-86FB-4AF1-BEF5-9EBC039C3D16}"/>
    <dgm:cxn modelId="{164CC35C-CE01-4DEF-A090-911829E2142B}" srcId="{797A64AC-21F5-4C87-866F-705F1F6A83C4}" destId="{DCA8462E-A878-4F55-82D7-09B77130E810}" srcOrd="1" destOrd="0" parTransId="{DB7EB3D4-3781-42A5-B26B-FF87EC1B7187}" sibTransId="{8870CC4C-B53F-43C6-8C79-D6750B46DA33}"/>
    <dgm:cxn modelId="{AA00A3EF-3635-4006-8248-098ED93E3B0A}" type="presOf" srcId="{3AF70982-1396-44F9-9F5B-7071E1056FF2}" destId="{EF63B992-33BF-4518-A1D9-EF3940FD05D2}" srcOrd="0" destOrd="3" presId="urn:microsoft.com/office/officeart/2005/8/layout/vList2"/>
    <dgm:cxn modelId="{A90BEEBC-6E1F-490D-9FF9-06C2DDBFFF10}" type="presOf" srcId="{7699167E-D504-4664-9D66-225CA3A80729}" destId="{EF63B992-33BF-4518-A1D9-EF3940FD05D2}" srcOrd="0" destOrd="2" presId="urn:microsoft.com/office/officeart/2005/8/layout/vList2"/>
    <dgm:cxn modelId="{2D9EC31D-B2E4-4371-9D64-E69640FB775B}" type="presOf" srcId="{797A64AC-21F5-4C87-866F-705F1F6A83C4}" destId="{C7707405-A23D-4187-96CF-6229DE496306}" srcOrd="0" destOrd="0" presId="urn:microsoft.com/office/officeart/2005/8/layout/vList2"/>
    <dgm:cxn modelId="{68EF8797-45BA-4780-ACE8-6AA11440C841}" srcId="{797A64AC-21F5-4C87-866F-705F1F6A83C4}" destId="{A7AFCF11-82AA-40EA-9452-F431FAF3BC7E}" srcOrd="0" destOrd="0" parTransId="{F1DF20B0-4F2F-422C-80A4-5E1B6DBB39EC}" sibTransId="{AC186858-8A99-4CE1-8AA3-460666853B33}"/>
    <dgm:cxn modelId="{35864999-65F2-4566-BEC6-9FD38F05DF5E}" type="presOf" srcId="{480B1CD6-1B5E-47C2-B522-C9E039102AAE}" destId="{DEFA460A-159D-4646-BEF6-3FA6833CB106}" srcOrd="0" destOrd="0" presId="urn:microsoft.com/office/officeart/2005/8/layout/vList2"/>
    <dgm:cxn modelId="{41CDF904-D7F4-41CF-87B3-21AD219FEA9F}" srcId="{797A64AC-21F5-4C87-866F-705F1F6A83C4}" destId="{7699167E-D504-4664-9D66-225CA3A80729}" srcOrd="2" destOrd="0" parTransId="{2BF041E9-CFA5-49BC-96C8-6B9D19A31991}" sibTransId="{E0C2A6CA-3649-4763-A407-955D17ED1CED}"/>
    <dgm:cxn modelId="{D241FCBC-9F82-4E15-946F-A6E3D30C0D3B}" type="presParOf" srcId="{DEFA460A-159D-4646-BEF6-3FA6833CB106}" destId="{C7707405-A23D-4187-96CF-6229DE496306}" srcOrd="0" destOrd="0" presId="urn:microsoft.com/office/officeart/2005/8/layout/vList2"/>
    <dgm:cxn modelId="{EB94E061-5CFB-404E-A4F3-5AF682CBC115}" type="presParOf" srcId="{DEFA460A-159D-4646-BEF6-3FA6833CB106}" destId="{EF63B992-33BF-4518-A1D9-EF3940FD05D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993847-EB8B-45ED-9032-210970A4CD46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953CB8A-BED3-448F-B401-65A5291A0A74}">
      <dgm:prSet/>
      <dgm:spPr/>
      <dgm:t>
        <a:bodyPr/>
        <a:lstStyle/>
        <a:p>
          <a:pPr rtl="0"/>
          <a:r>
            <a:rPr lang="en-US" baseline="0" dirty="0" smtClean="0"/>
            <a:t>Poorly coordinated care transitions</a:t>
          </a:r>
          <a:endParaRPr lang="en-US" dirty="0"/>
        </a:p>
      </dgm:t>
    </dgm:pt>
    <dgm:pt modelId="{A56FF121-CA13-4696-9339-517C5493F848}" type="parTrans" cxnId="{9B319556-2466-42AE-A785-2FEA54DCC9C5}">
      <dgm:prSet/>
      <dgm:spPr/>
      <dgm:t>
        <a:bodyPr/>
        <a:lstStyle/>
        <a:p>
          <a:endParaRPr lang="en-US"/>
        </a:p>
      </dgm:t>
    </dgm:pt>
    <dgm:pt modelId="{8039DAA6-57C7-4CED-92B3-E0B4D40D95D8}" type="sibTrans" cxnId="{9B319556-2466-42AE-A785-2FEA54DCC9C5}">
      <dgm:prSet/>
      <dgm:spPr/>
      <dgm:t>
        <a:bodyPr/>
        <a:lstStyle/>
        <a:p>
          <a:endParaRPr lang="en-US"/>
        </a:p>
      </dgm:t>
    </dgm:pt>
    <dgm:pt modelId="{B74EEBCF-BC86-46EC-924E-C85874117A8E}">
      <dgm:prSet/>
      <dgm:spPr/>
      <dgm:t>
        <a:bodyPr/>
        <a:lstStyle/>
        <a:p>
          <a:pPr rtl="0"/>
          <a:r>
            <a:rPr lang="en-US" baseline="0" dirty="0" smtClean="0"/>
            <a:t>Increased costs</a:t>
          </a:r>
          <a:endParaRPr lang="en-US" dirty="0"/>
        </a:p>
      </dgm:t>
    </dgm:pt>
    <dgm:pt modelId="{EF2C7931-ADDA-4EE4-A23F-85A2019E9272}" type="parTrans" cxnId="{B7F965DE-BE36-4C7B-AA9C-A42D8541A058}">
      <dgm:prSet/>
      <dgm:spPr/>
      <dgm:t>
        <a:bodyPr/>
        <a:lstStyle/>
        <a:p>
          <a:endParaRPr lang="en-US"/>
        </a:p>
      </dgm:t>
    </dgm:pt>
    <dgm:pt modelId="{4A960D71-4D72-4C0C-9E70-84602E144236}" type="sibTrans" cxnId="{B7F965DE-BE36-4C7B-AA9C-A42D8541A058}">
      <dgm:prSet/>
      <dgm:spPr/>
      <dgm:t>
        <a:bodyPr/>
        <a:lstStyle/>
        <a:p>
          <a:endParaRPr lang="en-US"/>
        </a:p>
      </dgm:t>
    </dgm:pt>
    <dgm:pt modelId="{CC03E315-BDDB-4C69-A67D-338D260C09CD}">
      <dgm:prSet/>
      <dgm:spPr/>
      <dgm:t>
        <a:bodyPr/>
        <a:lstStyle/>
        <a:p>
          <a:pPr rtl="0"/>
          <a:r>
            <a:rPr lang="en-US" dirty="0" smtClean="0"/>
            <a:t>Decreased health outcomes</a:t>
          </a:r>
          <a:endParaRPr lang="en-US" dirty="0"/>
        </a:p>
      </dgm:t>
    </dgm:pt>
    <dgm:pt modelId="{8D134984-D829-4570-8C62-8DDFB03361AF}" type="parTrans" cxnId="{C9F0F055-6800-4AFB-A40F-969E4C7592FC}">
      <dgm:prSet/>
      <dgm:spPr/>
      <dgm:t>
        <a:bodyPr/>
        <a:lstStyle/>
        <a:p>
          <a:endParaRPr lang="en-US"/>
        </a:p>
      </dgm:t>
    </dgm:pt>
    <dgm:pt modelId="{03D4A07E-1FF4-4B91-AB6D-AB3750A24111}" type="sibTrans" cxnId="{C9F0F055-6800-4AFB-A40F-969E4C7592FC}">
      <dgm:prSet/>
      <dgm:spPr/>
      <dgm:t>
        <a:bodyPr/>
        <a:lstStyle/>
        <a:p>
          <a:endParaRPr lang="en-US"/>
        </a:p>
      </dgm:t>
    </dgm:pt>
    <dgm:pt modelId="{18E85804-8AAB-419A-9992-C6F69D674A9F}">
      <dgm:prSet/>
      <dgm:spPr/>
      <dgm:t>
        <a:bodyPr/>
        <a:lstStyle/>
        <a:p>
          <a:pPr rtl="0"/>
          <a:r>
            <a:rPr lang="en-US" dirty="0" smtClean="0"/>
            <a:t>Decreased quality of care</a:t>
          </a:r>
          <a:endParaRPr lang="en-US" dirty="0"/>
        </a:p>
      </dgm:t>
    </dgm:pt>
    <dgm:pt modelId="{EBCCE25A-C252-4FCB-83D0-53DA8185B714}" type="parTrans" cxnId="{44FB5455-42AA-4436-8852-6C7D3D93A102}">
      <dgm:prSet/>
      <dgm:spPr/>
      <dgm:t>
        <a:bodyPr/>
        <a:lstStyle/>
        <a:p>
          <a:endParaRPr lang="en-US"/>
        </a:p>
      </dgm:t>
    </dgm:pt>
    <dgm:pt modelId="{558E0A45-42AE-477C-8E17-3DCA1CE1607D}" type="sibTrans" cxnId="{44FB5455-42AA-4436-8852-6C7D3D93A102}">
      <dgm:prSet/>
      <dgm:spPr/>
      <dgm:t>
        <a:bodyPr/>
        <a:lstStyle/>
        <a:p>
          <a:endParaRPr lang="en-US"/>
        </a:p>
      </dgm:t>
    </dgm:pt>
    <dgm:pt modelId="{E2CD260B-5204-4685-9188-F19C261A365C}">
      <dgm:prSet/>
      <dgm:spPr/>
      <dgm:t>
        <a:bodyPr/>
        <a:lstStyle/>
        <a:p>
          <a:pPr rtl="0"/>
          <a:r>
            <a:rPr lang="en-US" dirty="0" smtClean="0"/>
            <a:t>Increased hospital readmissions</a:t>
          </a:r>
          <a:endParaRPr lang="en-US" dirty="0"/>
        </a:p>
      </dgm:t>
    </dgm:pt>
    <dgm:pt modelId="{D02FF857-A228-4576-B425-7D6D5DF00BEB}" type="parTrans" cxnId="{481D91DB-98E4-4F87-9FB6-01B2A16BC740}">
      <dgm:prSet/>
      <dgm:spPr/>
      <dgm:t>
        <a:bodyPr/>
        <a:lstStyle/>
        <a:p>
          <a:endParaRPr lang="en-US"/>
        </a:p>
      </dgm:t>
    </dgm:pt>
    <dgm:pt modelId="{FCF0EB7D-8F1F-45B9-A2FF-A6AFAB14FCE3}" type="sibTrans" cxnId="{481D91DB-98E4-4F87-9FB6-01B2A16BC740}">
      <dgm:prSet/>
      <dgm:spPr/>
      <dgm:t>
        <a:bodyPr/>
        <a:lstStyle/>
        <a:p>
          <a:endParaRPr lang="en-US"/>
        </a:p>
      </dgm:t>
    </dgm:pt>
    <dgm:pt modelId="{E842B0FE-71EA-463B-AED3-2D6D6B3ACE5C}" type="pres">
      <dgm:prSet presAssocID="{59993847-EB8B-45ED-9032-210970A4CD4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A1BBD6-0163-4FD9-A1A9-1678CAB1687E}" type="pres">
      <dgm:prSet presAssocID="{59993847-EB8B-45ED-9032-210970A4CD46}" presName="dummyMaxCanvas" presStyleCnt="0">
        <dgm:presLayoutVars/>
      </dgm:prSet>
      <dgm:spPr/>
    </dgm:pt>
    <dgm:pt modelId="{42AEBB15-CF90-470B-9692-B28BE1DE763B}" type="pres">
      <dgm:prSet presAssocID="{59993847-EB8B-45ED-9032-210970A4CD46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4FAA00-0124-41B6-A7E4-E02527A26645}" type="pres">
      <dgm:prSet presAssocID="{59993847-EB8B-45ED-9032-210970A4CD46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E38767-93B7-4ED1-9BE0-BBB8C059014A}" type="pres">
      <dgm:prSet presAssocID="{59993847-EB8B-45ED-9032-210970A4CD46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14F775-C1CA-4B00-A3CF-7CC2DD561E74}" type="pres">
      <dgm:prSet presAssocID="{59993847-EB8B-45ED-9032-210970A4CD46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2BE37E-3AD1-405D-B108-C3CBB931CD80}" type="pres">
      <dgm:prSet presAssocID="{59993847-EB8B-45ED-9032-210970A4CD46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55DA8D-2557-45B5-A9EC-67D72DC8704D}" type="pres">
      <dgm:prSet presAssocID="{59993847-EB8B-45ED-9032-210970A4CD46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9A4F7-D544-43CF-AA67-F6BC960D4E93}" type="pres">
      <dgm:prSet presAssocID="{59993847-EB8B-45ED-9032-210970A4CD46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7EA3CB-7493-411B-B1FA-3EC117F541C4}" type="pres">
      <dgm:prSet presAssocID="{59993847-EB8B-45ED-9032-210970A4CD46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59BEF8-873D-41E0-B8E3-28E4F1DA6037}" type="pres">
      <dgm:prSet presAssocID="{59993847-EB8B-45ED-9032-210970A4CD46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F86DE-BDF2-4612-9E7F-999474BCC940}" type="pres">
      <dgm:prSet presAssocID="{59993847-EB8B-45ED-9032-210970A4CD46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50A471-3195-4517-96E0-20598D77B333}" type="pres">
      <dgm:prSet presAssocID="{59993847-EB8B-45ED-9032-210970A4CD46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8A0FAD-8A9A-4D91-A735-20F9BF42C42C}" type="pres">
      <dgm:prSet presAssocID="{59993847-EB8B-45ED-9032-210970A4CD46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5041E5-6BB2-40CD-9456-321672C92D87}" type="pres">
      <dgm:prSet presAssocID="{59993847-EB8B-45ED-9032-210970A4CD46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527631-7A40-4987-BB13-B9ABFC9E8299}" type="pres">
      <dgm:prSet presAssocID="{59993847-EB8B-45ED-9032-210970A4CD46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B2BB8E-56A4-4878-BFDD-ADFF8D4F588A}" type="presOf" srcId="{18E85804-8AAB-419A-9992-C6F69D674A9F}" destId="{0050A471-3195-4517-96E0-20598D77B333}" srcOrd="1" destOrd="0" presId="urn:microsoft.com/office/officeart/2005/8/layout/vProcess5"/>
    <dgm:cxn modelId="{7321003C-5110-4D5E-A51E-2C037FFAF605}" type="presOf" srcId="{E2CD260B-5204-4685-9188-F19C261A365C}" destId="{F914F775-C1CA-4B00-A3CF-7CC2DD561E74}" srcOrd="0" destOrd="0" presId="urn:microsoft.com/office/officeart/2005/8/layout/vProcess5"/>
    <dgm:cxn modelId="{75EF53EF-09EF-430C-A5F4-DF9CAE122458}" type="presOf" srcId="{B74EEBCF-BC86-46EC-924E-C85874117A8E}" destId="{79527631-7A40-4987-BB13-B9ABFC9E8299}" srcOrd="1" destOrd="0" presId="urn:microsoft.com/office/officeart/2005/8/layout/vProcess5"/>
    <dgm:cxn modelId="{2B8F042F-95BB-4A4C-9565-602560690020}" type="presOf" srcId="{E2CD260B-5204-4685-9188-F19C261A365C}" destId="{5B5041E5-6BB2-40CD-9456-321672C92D87}" srcOrd="1" destOrd="0" presId="urn:microsoft.com/office/officeart/2005/8/layout/vProcess5"/>
    <dgm:cxn modelId="{BDA6E373-A866-40D8-96A8-6A9120412B91}" type="presOf" srcId="{558E0A45-42AE-477C-8E17-3DCA1CE1607D}" destId="{6649A4F7-D544-43CF-AA67-F6BC960D4E93}" srcOrd="0" destOrd="0" presId="urn:microsoft.com/office/officeart/2005/8/layout/vProcess5"/>
    <dgm:cxn modelId="{B7F965DE-BE36-4C7B-AA9C-A42D8541A058}" srcId="{59993847-EB8B-45ED-9032-210970A4CD46}" destId="{B74EEBCF-BC86-46EC-924E-C85874117A8E}" srcOrd="4" destOrd="0" parTransId="{EF2C7931-ADDA-4EE4-A23F-85A2019E9272}" sibTransId="{4A960D71-4D72-4C0C-9E70-84602E144236}"/>
    <dgm:cxn modelId="{2E9C13C4-9C9B-4301-8132-A80E1A50737D}" type="presOf" srcId="{CC03E315-BDDB-4C69-A67D-338D260C09CD}" destId="{FEE38767-93B7-4ED1-9BE0-BBB8C059014A}" srcOrd="0" destOrd="0" presId="urn:microsoft.com/office/officeart/2005/8/layout/vProcess5"/>
    <dgm:cxn modelId="{481D91DB-98E4-4F87-9FB6-01B2A16BC740}" srcId="{59993847-EB8B-45ED-9032-210970A4CD46}" destId="{E2CD260B-5204-4685-9188-F19C261A365C}" srcOrd="3" destOrd="0" parTransId="{D02FF857-A228-4576-B425-7D6D5DF00BEB}" sibTransId="{FCF0EB7D-8F1F-45B9-A2FF-A6AFAB14FCE3}"/>
    <dgm:cxn modelId="{C9F0F055-6800-4AFB-A40F-969E4C7592FC}" srcId="{59993847-EB8B-45ED-9032-210970A4CD46}" destId="{CC03E315-BDDB-4C69-A67D-338D260C09CD}" srcOrd="2" destOrd="0" parTransId="{8D134984-D829-4570-8C62-8DDFB03361AF}" sibTransId="{03D4A07E-1FF4-4B91-AB6D-AB3750A24111}"/>
    <dgm:cxn modelId="{28BAD7A7-3D5D-499B-A500-1853BCEB9BDE}" type="presOf" srcId="{7953CB8A-BED3-448F-B401-65A5291A0A74}" destId="{869F86DE-BDF2-4612-9E7F-999474BCC940}" srcOrd="1" destOrd="0" presId="urn:microsoft.com/office/officeart/2005/8/layout/vProcess5"/>
    <dgm:cxn modelId="{1C65B0CC-41FA-4C91-931E-3308BE727715}" type="presOf" srcId="{59993847-EB8B-45ED-9032-210970A4CD46}" destId="{E842B0FE-71EA-463B-AED3-2D6D6B3ACE5C}" srcOrd="0" destOrd="0" presId="urn:microsoft.com/office/officeart/2005/8/layout/vProcess5"/>
    <dgm:cxn modelId="{91931FC2-6F31-4413-9C9D-48AF127A95F1}" type="presOf" srcId="{8039DAA6-57C7-4CED-92B3-E0B4D40D95D8}" destId="{3555DA8D-2557-45B5-A9EC-67D72DC8704D}" srcOrd="0" destOrd="0" presId="urn:microsoft.com/office/officeart/2005/8/layout/vProcess5"/>
    <dgm:cxn modelId="{44FB5455-42AA-4436-8852-6C7D3D93A102}" srcId="{59993847-EB8B-45ED-9032-210970A4CD46}" destId="{18E85804-8AAB-419A-9992-C6F69D674A9F}" srcOrd="1" destOrd="0" parTransId="{EBCCE25A-C252-4FCB-83D0-53DA8185B714}" sibTransId="{558E0A45-42AE-477C-8E17-3DCA1CE1607D}"/>
    <dgm:cxn modelId="{D9695EF7-E967-4058-9179-DD103F47A7C9}" type="presOf" srcId="{B74EEBCF-BC86-46EC-924E-C85874117A8E}" destId="{C22BE37E-3AD1-405D-B108-C3CBB931CD80}" srcOrd="0" destOrd="0" presId="urn:microsoft.com/office/officeart/2005/8/layout/vProcess5"/>
    <dgm:cxn modelId="{9B319556-2466-42AE-A785-2FEA54DCC9C5}" srcId="{59993847-EB8B-45ED-9032-210970A4CD46}" destId="{7953CB8A-BED3-448F-B401-65A5291A0A74}" srcOrd="0" destOrd="0" parTransId="{A56FF121-CA13-4696-9339-517C5493F848}" sibTransId="{8039DAA6-57C7-4CED-92B3-E0B4D40D95D8}"/>
    <dgm:cxn modelId="{FB76E662-6300-4F02-9961-4D006BC79C80}" type="presOf" srcId="{18E85804-8AAB-419A-9992-C6F69D674A9F}" destId="{B84FAA00-0124-41B6-A7E4-E02527A26645}" srcOrd="0" destOrd="0" presId="urn:microsoft.com/office/officeart/2005/8/layout/vProcess5"/>
    <dgm:cxn modelId="{D1CF35AB-C2D4-4D5A-B725-C3CDC43326CD}" type="presOf" srcId="{FCF0EB7D-8F1F-45B9-A2FF-A6AFAB14FCE3}" destId="{2A59BEF8-873D-41E0-B8E3-28E4F1DA6037}" srcOrd="0" destOrd="0" presId="urn:microsoft.com/office/officeart/2005/8/layout/vProcess5"/>
    <dgm:cxn modelId="{FEE2A2C9-F851-4BE0-AFB2-28F858FA6F9F}" type="presOf" srcId="{7953CB8A-BED3-448F-B401-65A5291A0A74}" destId="{42AEBB15-CF90-470B-9692-B28BE1DE763B}" srcOrd="0" destOrd="0" presId="urn:microsoft.com/office/officeart/2005/8/layout/vProcess5"/>
    <dgm:cxn modelId="{D136C6AB-624A-4D0B-8637-B1EF6151927E}" type="presOf" srcId="{03D4A07E-1FF4-4B91-AB6D-AB3750A24111}" destId="{987EA3CB-7493-411B-B1FA-3EC117F541C4}" srcOrd="0" destOrd="0" presId="urn:microsoft.com/office/officeart/2005/8/layout/vProcess5"/>
    <dgm:cxn modelId="{69136237-C5C2-4058-8F9F-9A1EA4819EFB}" type="presOf" srcId="{CC03E315-BDDB-4C69-A67D-338D260C09CD}" destId="{2B8A0FAD-8A9A-4D91-A735-20F9BF42C42C}" srcOrd="1" destOrd="0" presId="urn:microsoft.com/office/officeart/2005/8/layout/vProcess5"/>
    <dgm:cxn modelId="{1C8B04D6-B855-4AE5-B659-53B8F232880E}" type="presParOf" srcId="{E842B0FE-71EA-463B-AED3-2D6D6B3ACE5C}" destId="{61A1BBD6-0163-4FD9-A1A9-1678CAB1687E}" srcOrd="0" destOrd="0" presId="urn:microsoft.com/office/officeart/2005/8/layout/vProcess5"/>
    <dgm:cxn modelId="{B35DF01D-2B1E-46A0-90AB-BFBF7753E5D7}" type="presParOf" srcId="{E842B0FE-71EA-463B-AED3-2D6D6B3ACE5C}" destId="{42AEBB15-CF90-470B-9692-B28BE1DE763B}" srcOrd="1" destOrd="0" presId="urn:microsoft.com/office/officeart/2005/8/layout/vProcess5"/>
    <dgm:cxn modelId="{51AB261E-9E9E-473B-B76A-EA7CB8065845}" type="presParOf" srcId="{E842B0FE-71EA-463B-AED3-2D6D6B3ACE5C}" destId="{B84FAA00-0124-41B6-A7E4-E02527A26645}" srcOrd="2" destOrd="0" presId="urn:microsoft.com/office/officeart/2005/8/layout/vProcess5"/>
    <dgm:cxn modelId="{75E06F7F-4A1C-4DF7-8A8D-6E2EBEDB3A71}" type="presParOf" srcId="{E842B0FE-71EA-463B-AED3-2D6D6B3ACE5C}" destId="{FEE38767-93B7-4ED1-9BE0-BBB8C059014A}" srcOrd="3" destOrd="0" presId="urn:microsoft.com/office/officeart/2005/8/layout/vProcess5"/>
    <dgm:cxn modelId="{CEDDF1C1-5525-414A-BA10-3F37DB7F2DF6}" type="presParOf" srcId="{E842B0FE-71EA-463B-AED3-2D6D6B3ACE5C}" destId="{F914F775-C1CA-4B00-A3CF-7CC2DD561E74}" srcOrd="4" destOrd="0" presId="urn:microsoft.com/office/officeart/2005/8/layout/vProcess5"/>
    <dgm:cxn modelId="{8B6904C3-FFB3-4D13-B397-9F2DFC81C8BA}" type="presParOf" srcId="{E842B0FE-71EA-463B-AED3-2D6D6B3ACE5C}" destId="{C22BE37E-3AD1-405D-B108-C3CBB931CD80}" srcOrd="5" destOrd="0" presId="urn:microsoft.com/office/officeart/2005/8/layout/vProcess5"/>
    <dgm:cxn modelId="{4AF1FA79-24E5-41BF-85BE-C0F9EFB5B537}" type="presParOf" srcId="{E842B0FE-71EA-463B-AED3-2D6D6B3ACE5C}" destId="{3555DA8D-2557-45B5-A9EC-67D72DC8704D}" srcOrd="6" destOrd="0" presId="urn:microsoft.com/office/officeart/2005/8/layout/vProcess5"/>
    <dgm:cxn modelId="{B6F58C37-191E-4694-821D-F628A09615AE}" type="presParOf" srcId="{E842B0FE-71EA-463B-AED3-2D6D6B3ACE5C}" destId="{6649A4F7-D544-43CF-AA67-F6BC960D4E93}" srcOrd="7" destOrd="0" presId="urn:microsoft.com/office/officeart/2005/8/layout/vProcess5"/>
    <dgm:cxn modelId="{783AB825-1EA9-4CC7-8732-65A4F01BF50E}" type="presParOf" srcId="{E842B0FE-71EA-463B-AED3-2D6D6B3ACE5C}" destId="{987EA3CB-7493-411B-B1FA-3EC117F541C4}" srcOrd="8" destOrd="0" presId="urn:microsoft.com/office/officeart/2005/8/layout/vProcess5"/>
    <dgm:cxn modelId="{D48D7270-7461-47E8-9941-FA217E77365D}" type="presParOf" srcId="{E842B0FE-71EA-463B-AED3-2D6D6B3ACE5C}" destId="{2A59BEF8-873D-41E0-B8E3-28E4F1DA6037}" srcOrd="9" destOrd="0" presId="urn:microsoft.com/office/officeart/2005/8/layout/vProcess5"/>
    <dgm:cxn modelId="{89EC181A-A9C9-41E2-9292-C4AE15E59D23}" type="presParOf" srcId="{E842B0FE-71EA-463B-AED3-2D6D6B3ACE5C}" destId="{869F86DE-BDF2-4612-9E7F-999474BCC940}" srcOrd="10" destOrd="0" presId="urn:microsoft.com/office/officeart/2005/8/layout/vProcess5"/>
    <dgm:cxn modelId="{11D7D385-A261-4D03-9CE8-C95C6C0EF47D}" type="presParOf" srcId="{E842B0FE-71EA-463B-AED3-2D6D6B3ACE5C}" destId="{0050A471-3195-4517-96E0-20598D77B333}" srcOrd="11" destOrd="0" presId="urn:microsoft.com/office/officeart/2005/8/layout/vProcess5"/>
    <dgm:cxn modelId="{9C0D492E-3531-4105-9302-B90F308837C6}" type="presParOf" srcId="{E842B0FE-71EA-463B-AED3-2D6D6B3ACE5C}" destId="{2B8A0FAD-8A9A-4D91-A735-20F9BF42C42C}" srcOrd="12" destOrd="0" presId="urn:microsoft.com/office/officeart/2005/8/layout/vProcess5"/>
    <dgm:cxn modelId="{E45FEE38-1B21-4F81-B0D6-D7442AF9CF79}" type="presParOf" srcId="{E842B0FE-71EA-463B-AED3-2D6D6B3ACE5C}" destId="{5B5041E5-6BB2-40CD-9456-321672C92D87}" srcOrd="13" destOrd="0" presId="urn:microsoft.com/office/officeart/2005/8/layout/vProcess5"/>
    <dgm:cxn modelId="{CA9F998F-ABE0-4AB1-85C9-AE38C1A99195}" type="presParOf" srcId="{E842B0FE-71EA-463B-AED3-2D6D6B3ACE5C}" destId="{79527631-7A40-4987-BB13-B9ABFC9E829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B91AA5-5D43-40A6-B8B7-B31C9130C537}" type="doc">
      <dgm:prSet loTypeId="urn:microsoft.com/office/officeart/2005/8/layout/funnel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8AECF9B-6059-4DC3-A749-BFCBD5DC63F2}">
      <dgm:prSet/>
      <dgm:spPr/>
      <dgm:t>
        <a:bodyPr/>
        <a:lstStyle/>
        <a:p>
          <a:pPr rtl="0"/>
          <a:r>
            <a:rPr lang="en-US" baseline="0" smtClean="0"/>
            <a:t>Reduce hospital readmission rates</a:t>
          </a:r>
          <a:endParaRPr lang="en-US"/>
        </a:p>
      </dgm:t>
    </dgm:pt>
    <dgm:pt modelId="{1F90A5A3-EC44-414E-9427-A2417FA157D8}" type="parTrans" cxnId="{C8BF26A0-B08D-45F3-97F4-235732A32B4D}">
      <dgm:prSet/>
      <dgm:spPr/>
      <dgm:t>
        <a:bodyPr/>
        <a:lstStyle/>
        <a:p>
          <a:endParaRPr lang="en-US"/>
        </a:p>
      </dgm:t>
    </dgm:pt>
    <dgm:pt modelId="{A717F1BB-B49E-48FD-BB8A-7A31946CDC85}" type="sibTrans" cxnId="{C8BF26A0-B08D-45F3-97F4-235732A32B4D}">
      <dgm:prSet/>
      <dgm:spPr/>
      <dgm:t>
        <a:bodyPr/>
        <a:lstStyle/>
        <a:p>
          <a:endParaRPr lang="en-US"/>
        </a:p>
      </dgm:t>
    </dgm:pt>
    <dgm:pt modelId="{AD313B58-D4FC-4DA8-9ABD-7FEFE5EAE6B5}">
      <dgm:prSet/>
      <dgm:spPr/>
      <dgm:t>
        <a:bodyPr/>
        <a:lstStyle/>
        <a:p>
          <a:pPr rtl="0"/>
          <a:r>
            <a:rPr lang="en-US" baseline="0" dirty="0" smtClean="0"/>
            <a:t>Improve quality outcomes</a:t>
          </a:r>
          <a:endParaRPr lang="en-US" dirty="0"/>
        </a:p>
      </dgm:t>
    </dgm:pt>
    <dgm:pt modelId="{B759D73B-965C-42E2-AD04-D6977736AC6B}" type="parTrans" cxnId="{31D02694-E51C-4572-9B2B-46E92E976B4C}">
      <dgm:prSet/>
      <dgm:spPr/>
      <dgm:t>
        <a:bodyPr/>
        <a:lstStyle/>
        <a:p>
          <a:endParaRPr lang="en-US"/>
        </a:p>
      </dgm:t>
    </dgm:pt>
    <dgm:pt modelId="{21343AB0-721B-484A-8564-28E253C242C6}" type="sibTrans" cxnId="{31D02694-E51C-4572-9B2B-46E92E976B4C}">
      <dgm:prSet/>
      <dgm:spPr/>
      <dgm:t>
        <a:bodyPr/>
        <a:lstStyle/>
        <a:p>
          <a:endParaRPr lang="en-US"/>
        </a:p>
      </dgm:t>
    </dgm:pt>
    <dgm:pt modelId="{09701092-12C9-4C1E-B7AB-8B2CAC6DD926}">
      <dgm:prSet/>
      <dgm:spPr/>
      <dgm:t>
        <a:bodyPr/>
        <a:lstStyle/>
        <a:p>
          <a:pPr rtl="0"/>
          <a:r>
            <a:rPr lang="en-US" baseline="0" dirty="0" smtClean="0"/>
            <a:t>Reduce of adverse drug events</a:t>
          </a:r>
          <a:endParaRPr lang="en-US" dirty="0"/>
        </a:p>
      </dgm:t>
    </dgm:pt>
    <dgm:pt modelId="{F83D190B-E5A0-46BF-B47B-CCD7CBE0D439}" type="parTrans" cxnId="{F73FC974-BDE6-4EBA-AAA9-1AF9F11FB7DA}">
      <dgm:prSet/>
      <dgm:spPr/>
      <dgm:t>
        <a:bodyPr/>
        <a:lstStyle/>
        <a:p>
          <a:endParaRPr lang="en-US"/>
        </a:p>
      </dgm:t>
    </dgm:pt>
    <dgm:pt modelId="{407F39A4-D179-4BDF-A2F5-C765016B94C9}" type="sibTrans" cxnId="{F73FC974-BDE6-4EBA-AAA9-1AF9F11FB7DA}">
      <dgm:prSet/>
      <dgm:spPr/>
      <dgm:t>
        <a:bodyPr/>
        <a:lstStyle/>
        <a:p>
          <a:endParaRPr lang="en-US"/>
        </a:p>
      </dgm:t>
    </dgm:pt>
    <dgm:pt modelId="{7D36029D-6C62-4191-ADB0-D289995A55C9}">
      <dgm:prSet/>
      <dgm:spPr/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</a:rPr>
            <a:t>Transitions of Care Service</a:t>
          </a:r>
          <a:endParaRPr lang="en-US" dirty="0">
            <a:solidFill>
              <a:schemeClr val="bg1"/>
            </a:solidFill>
          </a:endParaRPr>
        </a:p>
      </dgm:t>
    </dgm:pt>
    <dgm:pt modelId="{963BE9AA-6D1C-4C0A-91D3-D5D201567E4D}" type="parTrans" cxnId="{856AD357-ED96-4FE4-A171-FA7D73B4CF68}">
      <dgm:prSet/>
      <dgm:spPr/>
      <dgm:t>
        <a:bodyPr/>
        <a:lstStyle/>
        <a:p>
          <a:endParaRPr lang="en-US"/>
        </a:p>
      </dgm:t>
    </dgm:pt>
    <dgm:pt modelId="{C031E316-4021-4CA5-BCE8-A65F69E194F2}" type="sibTrans" cxnId="{856AD357-ED96-4FE4-A171-FA7D73B4CF68}">
      <dgm:prSet/>
      <dgm:spPr/>
      <dgm:t>
        <a:bodyPr/>
        <a:lstStyle/>
        <a:p>
          <a:endParaRPr lang="en-US"/>
        </a:p>
      </dgm:t>
    </dgm:pt>
    <dgm:pt modelId="{60FAF553-2CAC-4C56-AAE4-0C591F653140}" type="pres">
      <dgm:prSet presAssocID="{FAB91AA5-5D43-40A6-B8B7-B31C9130C537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C4A0CF-AAC7-4ABE-93E8-9471F48E6461}" type="pres">
      <dgm:prSet presAssocID="{FAB91AA5-5D43-40A6-B8B7-B31C9130C537}" presName="ellipse" presStyleLbl="trBgShp" presStyleIdx="0" presStyleCnt="1"/>
      <dgm:spPr/>
    </dgm:pt>
    <dgm:pt modelId="{1FBEB44A-293C-4A44-9EE5-FE7BCD6EC4FA}" type="pres">
      <dgm:prSet presAssocID="{FAB91AA5-5D43-40A6-B8B7-B31C9130C537}" presName="arrow1" presStyleLbl="fgShp" presStyleIdx="0" presStyleCnt="1"/>
      <dgm:spPr/>
    </dgm:pt>
    <dgm:pt modelId="{73C15682-78DF-4B30-A49D-32C79E5A8ECD}" type="pres">
      <dgm:prSet presAssocID="{FAB91AA5-5D43-40A6-B8B7-B31C9130C537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1A2ACB-A39B-4A4B-8AA0-AF02BE1B3503}" type="pres">
      <dgm:prSet presAssocID="{AD313B58-D4FC-4DA8-9ABD-7FEFE5EAE6B5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320C71-BC3B-4C0C-A418-923712BF7FC9}" type="pres">
      <dgm:prSet presAssocID="{09701092-12C9-4C1E-B7AB-8B2CAC6DD926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C00DAA-D8E9-4C5C-8A1E-1C06BF915E9D}" type="pres">
      <dgm:prSet presAssocID="{7D36029D-6C62-4191-ADB0-D289995A55C9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4E2C03-4E0C-4B34-814D-313F8F5BA601}" type="pres">
      <dgm:prSet presAssocID="{FAB91AA5-5D43-40A6-B8B7-B31C9130C537}" presName="funnel" presStyleLbl="trAlignAcc1" presStyleIdx="0" presStyleCnt="1"/>
      <dgm:spPr/>
    </dgm:pt>
  </dgm:ptLst>
  <dgm:cxnLst>
    <dgm:cxn modelId="{F73FC974-BDE6-4EBA-AAA9-1AF9F11FB7DA}" srcId="{FAB91AA5-5D43-40A6-B8B7-B31C9130C537}" destId="{09701092-12C9-4C1E-B7AB-8B2CAC6DD926}" srcOrd="2" destOrd="0" parTransId="{F83D190B-E5A0-46BF-B47B-CCD7CBE0D439}" sibTransId="{407F39A4-D179-4BDF-A2F5-C765016B94C9}"/>
    <dgm:cxn modelId="{E7BEC2F9-7285-4102-97C5-7F2E9F386B30}" type="presOf" srcId="{AD313B58-D4FC-4DA8-9ABD-7FEFE5EAE6B5}" destId="{7F320C71-BC3B-4C0C-A418-923712BF7FC9}" srcOrd="0" destOrd="0" presId="urn:microsoft.com/office/officeart/2005/8/layout/funnel1"/>
    <dgm:cxn modelId="{1FE1889D-1BE8-4891-A177-05841C2B8E60}" type="presOf" srcId="{48AECF9B-6059-4DC3-A749-BFCBD5DC63F2}" destId="{23C00DAA-D8E9-4C5C-8A1E-1C06BF915E9D}" srcOrd="0" destOrd="0" presId="urn:microsoft.com/office/officeart/2005/8/layout/funnel1"/>
    <dgm:cxn modelId="{C8BF26A0-B08D-45F3-97F4-235732A32B4D}" srcId="{FAB91AA5-5D43-40A6-B8B7-B31C9130C537}" destId="{48AECF9B-6059-4DC3-A749-BFCBD5DC63F2}" srcOrd="0" destOrd="0" parTransId="{1F90A5A3-EC44-414E-9427-A2417FA157D8}" sibTransId="{A717F1BB-B49E-48FD-BB8A-7A31946CDC85}"/>
    <dgm:cxn modelId="{5E11C577-6808-4F08-B8DA-F68C89079597}" type="presOf" srcId="{09701092-12C9-4C1E-B7AB-8B2CAC6DD926}" destId="{4D1A2ACB-A39B-4A4B-8AA0-AF02BE1B3503}" srcOrd="0" destOrd="0" presId="urn:microsoft.com/office/officeart/2005/8/layout/funnel1"/>
    <dgm:cxn modelId="{31D02694-E51C-4572-9B2B-46E92E976B4C}" srcId="{FAB91AA5-5D43-40A6-B8B7-B31C9130C537}" destId="{AD313B58-D4FC-4DA8-9ABD-7FEFE5EAE6B5}" srcOrd="1" destOrd="0" parTransId="{B759D73B-965C-42E2-AD04-D6977736AC6B}" sibTransId="{21343AB0-721B-484A-8564-28E253C242C6}"/>
    <dgm:cxn modelId="{856AD357-ED96-4FE4-A171-FA7D73B4CF68}" srcId="{FAB91AA5-5D43-40A6-B8B7-B31C9130C537}" destId="{7D36029D-6C62-4191-ADB0-D289995A55C9}" srcOrd="3" destOrd="0" parTransId="{963BE9AA-6D1C-4C0A-91D3-D5D201567E4D}" sibTransId="{C031E316-4021-4CA5-BCE8-A65F69E194F2}"/>
    <dgm:cxn modelId="{AAAA7577-6EB4-4B4B-8ADD-80E5376EE775}" type="presOf" srcId="{7D36029D-6C62-4191-ADB0-D289995A55C9}" destId="{73C15682-78DF-4B30-A49D-32C79E5A8ECD}" srcOrd="0" destOrd="0" presId="urn:microsoft.com/office/officeart/2005/8/layout/funnel1"/>
    <dgm:cxn modelId="{2795E84C-C6B7-4370-96FA-82FBBEC0E1F1}" type="presOf" srcId="{FAB91AA5-5D43-40A6-B8B7-B31C9130C537}" destId="{60FAF553-2CAC-4C56-AAE4-0C591F653140}" srcOrd="0" destOrd="0" presId="urn:microsoft.com/office/officeart/2005/8/layout/funnel1"/>
    <dgm:cxn modelId="{3D08C9B8-730C-4317-82D4-D9AB2FC161C6}" type="presParOf" srcId="{60FAF553-2CAC-4C56-AAE4-0C591F653140}" destId="{33C4A0CF-AAC7-4ABE-93E8-9471F48E6461}" srcOrd="0" destOrd="0" presId="urn:microsoft.com/office/officeart/2005/8/layout/funnel1"/>
    <dgm:cxn modelId="{6EA78A02-0E37-43EB-81FA-246B0AEC54E5}" type="presParOf" srcId="{60FAF553-2CAC-4C56-AAE4-0C591F653140}" destId="{1FBEB44A-293C-4A44-9EE5-FE7BCD6EC4FA}" srcOrd="1" destOrd="0" presId="urn:microsoft.com/office/officeart/2005/8/layout/funnel1"/>
    <dgm:cxn modelId="{043AD4EC-E627-4973-80C4-1654A0A8D934}" type="presParOf" srcId="{60FAF553-2CAC-4C56-AAE4-0C591F653140}" destId="{73C15682-78DF-4B30-A49D-32C79E5A8ECD}" srcOrd="2" destOrd="0" presId="urn:microsoft.com/office/officeart/2005/8/layout/funnel1"/>
    <dgm:cxn modelId="{0344744F-B8D7-487F-8028-C9DDEB98A026}" type="presParOf" srcId="{60FAF553-2CAC-4C56-AAE4-0C591F653140}" destId="{4D1A2ACB-A39B-4A4B-8AA0-AF02BE1B3503}" srcOrd="3" destOrd="0" presId="urn:microsoft.com/office/officeart/2005/8/layout/funnel1"/>
    <dgm:cxn modelId="{9B5A6B48-5FA6-4743-8823-2F200D7A305E}" type="presParOf" srcId="{60FAF553-2CAC-4C56-AAE4-0C591F653140}" destId="{7F320C71-BC3B-4C0C-A418-923712BF7FC9}" srcOrd="4" destOrd="0" presId="urn:microsoft.com/office/officeart/2005/8/layout/funnel1"/>
    <dgm:cxn modelId="{3335676C-3F11-47E9-BD81-F7DF8CD3E872}" type="presParOf" srcId="{60FAF553-2CAC-4C56-AAE4-0C591F653140}" destId="{23C00DAA-D8E9-4C5C-8A1E-1C06BF915E9D}" srcOrd="5" destOrd="0" presId="urn:microsoft.com/office/officeart/2005/8/layout/funnel1"/>
    <dgm:cxn modelId="{BFD260A0-A7B4-4F64-A83C-04EB61AF8272}" type="presParOf" srcId="{60FAF553-2CAC-4C56-AAE4-0C591F653140}" destId="{134E2C03-4E0C-4B34-814D-313F8F5BA60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9B052F-991F-45A5-AFB4-33BD11B4EB8E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26AD298-09F0-4A98-91C6-D9386C521919}">
      <dgm:prSet phldrT="[Text]"/>
      <dgm:spPr/>
      <dgm:t>
        <a:bodyPr/>
        <a:lstStyle/>
        <a:p>
          <a:r>
            <a:rPr lang="en-US" dirty="0" smtClean="0"/>
            <a:t>Hospital</a:t>
          </a:r>
          <a:endParaRPr lang="en-US" dirty="0"/>
        </a:p>
      </dgm:t>
    </dgm:pt>
    <dgm:pt modelId="{E7A7B6AF-D564-46E0-90F0-54FAF0303000}" type="parTrans" cxnId="{EF541C20-3CC1-436B-AD69-C90B63E9D4BF}">
      <dgm:prSet/>
      <dgm:spPr/>
      <dgm:t>
        <a:bodyPr/>
        <a:lstStyle/>
        <a:p>
          <a:endParaRPr lang="en-US"/>
        </a:p>
      </dgm:t>
    </dgm:pt>
    <dgm:pt modelId="{DCE04FD3-AF0D-4EFF-99D3-DA241D772744}" type="sibTrans" cxnId="{EF541C20-3CC1-436B-AD69-C90B63E9D4BF}">
      <dgm:prSet/>
      <dgm:spPr/>
      <dgm:t>
        <a:bodyPr/>
        <a:lstStyle/>
        <a:p>
          <a:endParaRPr lang="en-US"/>
        </a:p>
      </dgm:t>
    </dgm:pt>
    <dgm:pt modelId="{E28B5959-34EA-4280-BAA7-61F688C49B3B}">
      <dgm:prSet phldrT="[Text]"/>
      <dgm:spPr/>
      <dgm:t>
        <a:bodyPr/>
        <a:lstStyle/>
        <a:p>
          <a:r>
            <a:rPr lang="en-US" dirty="0" smtClean="0"/>
            <a:t>Physicians</a:t>
          </a:r>
          <a:endParaRPr lang="en-US" dirty="0"/>
        </a:p>
      </dgm:t>
    </dgm:pt>
    <dgm:pt modelId="{67D7838A-018D-42E8-AEA6-621370E25989}" type="parTrans" cxnId="{6C321644-99C1-4BF0-9E81-8A11CCD8001E}">
      <dgm:prSet/>
      <dgm:spPr/>
      <dgm:t>
        <a:bodyPr/>
        <a:lstStyle/>
        <a:p>
          <a:endParaRPr lang="en-US"/>
        </a:p>
      </dgm:t>
    </dgm:pt>
    <dgm:pt modelId="{58B00535-FD50-4B45-8B08-3C0D62E28641}" type="sibTrans" cxnId="{6C321644-99C1-4BF0-9E81-8A11CCD8001E}">
      <dgm:prSet/>
      <dgm:spPr/>
      <dgm:t>
        <a:bodyPr/>
        <a:lstStyle/>
        <a:p>
          <a:endParaRPr lang="en-US"/>
        </a:p>
      </dgm:t>
    </dgm:pt>
    <dgm:pt modelId="{7D37A612-42CA-4BE2-B041-2CAFAFB56FC4}">
      <dgm:prSet phldrT="[Text]"/>
      <dgm:spPr/>
      <dgm:t>
        <a:bodyPr/>
        <a:lstStyle/>
        <a:p>
          <a:r>
            <a:rPr lang="en-US" dirty="0" smtClean="0"/>
            <a:t>Clinic</a:t>
          </a:r>
          <a:endParaRPr lang="en-US" dirty="0"/>
        </a:p>
      </dgm:t>
    </dgm:pt>
    <dgm:pt modelId="{ED2DE415-F094-4290-B99D-E7A2F8805024}" type="parTrans" cxnId="{C0BC71C3-6256-4A11-8A03-3E94268CCF96}">
      <dgm:prSet/>
      <dgm:spPr/>
      <dgm:t>
        <a:bodyPr/>
        <a:lstStyle/>
        <a:p>
          <a:endParaRPr lang="en-US"/>
        </a:p>
      </dgm:t>
    </dgm:pt>
    <dgm:pt modelId="{DBF7FB73-503A-48CE-8B0F-A4AA98F9F4C0}" type="sibTrans" cxnId="{C0BC71C3-6256-4A11-8A03-3E94268CCF96}">
      <dgm:prSet/>
      <dgm:spPr/>
      <dgm:t>
        <a:bodyPr/>
        <a:lstStyle/>
        <a:p>
          <a:endParaRPr lang="en-US"/>
        </a:p>
      </dgm:t>
    </dgm:pt>
    <dgm:pt modelId="{2658ADFA-23CA-4381-8491-03DEF79B60F6}">
      <dgm:prSet phldrT="[Text]"/>
      <dgm:spPr/>
      <dgm:t>
        <a:bodyPr/>
        <a:lstStyle/>
        <a:p>
          <a:r>
            <a:rPr lang="en-US" dirty="0" smtClean="0"/>
            <a:t>Physicians/APRNs</a:t>
          </a:r>
          <a:endParaRPr lang="en-US" dirty="0"/>
        </a:p>
      </dgm:t>
    </dgm:pt>
    <dgm:pt modelId="{BA84B542-11A6-4430-BD77-10BFDBED835B}" type="parTrans" cxnId="{EB556580-D862-43E7-B0EA-F8FAC48F7F55}">
      <dgm:prSet/>
      <dgm:spPr/>
      <dgm:t>
        <a:bodyPr/>
        <a:lstStyle/>
        <a:p>
          <a:endParaRPr lang="en-US"/>
        </a:p>
      </dgm:t>
    </dgm:pt>
    <dgm:pt modelId="{4DC16219-5007-4538-BC9D-62255D5D5114}" type="sibTrans" cxnId="{EB556580-D862-43E7-B0EA-F8FAC48F7F55}">
      <dgm:prSet/>
      <dgm:spPr/>
      <dgm:t>
        <a:bodyPr/>
        <a:lstStyle/>
        <a:p>
          <a:endParaRPr lang="en-US"/>
        </a:p>
      </dgm:t>
    </dgm:pt>
    <dgm:pt modelId="{731CEA06-7CBD-4F8B-94B6-2CA0F2A08F9B}">
      <dgm:prSet phldrT="[Text]"/>
      <dgm:spPr/>
      <dgm:t>
        <a:bodyPr/>
        <a:lstStyle/>
        <a:p>
          <a:r>
            <a:rPr lang="en-US" dirty="0" smtClean="0"/>
            <a:t>Case Managers</a:t>
          </a:r>
          <a:endParaRPr lang="en-US" dirty="0"/>
        </a:p>
      </dgm:t>
    </dgm:pt>
    <dgm:pt modelId="{A1BF057B-1105-4859-BFDB-CA75598E7889}" type="parTrans" cxnId="{D66FDC60-5BCD-414A-8FBE-64C2E3386588}">
      <dgm:prSet/>
      <dgm:spPr/>
      <dgm:t>
        <a:bodyPr/>
        <a:lstStyle/>
        <a:p>
          <a:endParaRPr lang="en-US"/>
        </a:p>
      </dgm:t>
    </dgm:pt>
    <dgm:pt modelId="{64A850FA-A91F-4102-8020-6F2FF2FBF94C}" type="sibTrans" cxnId="{D66FDC60-5BCD-414A-8FBE-64C2E3386588}">
      <dgm:prSet/>
      <dgm:spPr/>
      <dgm:t>
        <a:bodyPr/>
        <a:lstStyle/>
        <a:p>
          <a:endParaRPr lang="en-US"/>
        </a:p>
      </dgm:t>
    </dgm:pt>
    <dgm:pt modelId="{0356E89D-1B20-467F-BC97-CD4D90F87C05}">
      <dgm:prSet phldrT="[Text]"/>
      <dgm:spPr/>
      <dgm:t>
        <a:bodyPr/>
        <a:lstStyle/>
        <a:p>
          <a:r>
            <a:rPr lang="en-US" dirty="0" smtClean="0"/>
            <a:t>Nurses</a:t>
          </a:r>
          <a:endParaRPr lang="en-US" dirty="0"/>
        </a:p>
      </dgm:t>
    </dgm:pt>
    <dgm:pt modelId="{3D4BCB57-20C5-4F40-9FC4-AE7512BEDBB9}" type="parTrans" cxnId="{A6B88961-2505-42E1-9396-0D8433253C51}">
      <dgm:prSet/>
      <dgm:spPr/>
      <dgm:t>
        <a:bodyPr/>
        <a:lstStyle/>
        <a:p>
          <a:endParaRPr lang="en-US"/>
        </a:p>
      </dgm:t>
    </dgm:pt>
    <dgm:pt modelId="{38BF9C12-F9D9-450F-94FA-DE0A6BDB4154}" type="sibTrans" cxnId="{A6B88961-2505-42E1-9396-0D8433253C51}">
      <dgm:prSet/>
      <dgm:spPr/>
      <dgm:t>
        <a:bodyPr/>
        <a:lstStyle/>
        <a:p>
          <a:endParaRPr lang="en-US"/>
        </a:p>
      </dgm:t>
    </dgm:pt>
    <dgm:pt modelId="{7476E7E2-4DE9-412F-8071-C3FBF4EB8078}">
      <dgm:prSet phldrT="[Text]"/>
      <dgm:spPr/>
      <dgm:t>
        <a:bodyPr/>
        <a:lstStyle/>
        <a:p>
          <a:r>
            <a:rPr lang="en-US" dirty="0" smtClean="0"/>
            <a:t>Pharmacist</a:t>
          </a:r>
          <a:endParaRPr lang="en-US" dirty="0"/>
        </a:p>
      </dgm:t>
    </dgm:pt>
    <dgm:pt modelId="{2510288B-DC31-4405-9BF2-ADF17EF0AD6C}" type="parTrans" cxnId="{2A25DBAF-77FC-4627-B585-21474CE6DBC0}">
      <dgm:prSet/>
      <dgm:spPr/>
      <dgm:t>
        <a:bodyPr/>
        <a:lstStyle/>
        <a:p>
          <a:endParaRPr lang="en-US"/>
        </a:p>
      </dgm:t>
    </dgm:pt>
    <dgm:pt modelId="{30F06EDD-470A-4A21-B1C0-6BCE6C8A8B41}" type="sibTrans" cxnId="{2A25DBAF-77FC-4627-B585-21474CE6DBC0}">
      <dgm:prSet/>
      <dgm:spPr/>
      <dgm:t>
        <a:bodyPr/>
        <a:lstStyle/>
        <a:p>
          <a:endParaRPr lang="en-US"/>
        </a:p>
      </dgm:t>
    </dgm:pt>
    <dgm:pt modelId="{90800C92-2937-4D7D-9E34-4021CBFC8520}">
      <dgm:prSet phldrT="[Text]"/>
      <dgm:spPr/>
      <dgm:t>
        <a:bodyPr/>
        <a:lstStyle/>
        <a:p>
          <a:r>
            <a:rPr lang="en-US" dirty="0" smtClean="0"/>
            <a:t>Pharmacist</a:t>
          </a:r>
          <a:endParaRPr lang="en-US" dirty="0"/>
        </a:p>
      </dgm:t>
    </dgm:pt>
    <dgm:pt modelId="{98C55DF1-B687-4608-A37D-155EBFF54D63}" type="parTrans" cxnId="{9F7E8040-B6DC-4A22-A5B0-BC0E16C6F45A}">
      <dgm:prSet/>
      <dgm:spPr/>
      <dgm:t>
        <a:bodyPr/>
        <a:lstStyle/>
        <a:p>
          <a:endParaRPr lang="en-US"/>
        </a:p>
      </dgm:t>
    </dgm:pt>
    <dgm:pt modelId="{E62209F0-5B1D-4F7C-BC6C-8F367547DC4D}" type="sibTrans" cxnId="{9F7E8040-B6DC-4A22-A5B0-BC0E16C6F45A}">
      <dgm:prSet/>
      <dgm:spPr/>
      <dgm:t>
        <a:bodyPr/>
        <a:lstStyle/>
        <a:p>
          <a:endParaRPr lang="en-US"/>
        </a:p>
      </dgm:t>
    </dgm:pt>
    <dgm:pt modelId="{8FCAA4A2-3EBC-42BF-AFFA-F7643EB20F1D}">
      <dgm:prSet phldrT="[Text]"/>
      <dgm:spPr/>
      <dgm:t>
        <a:bodyPr/>
        <a:lstStyle/>
        <a:p>
          <a:r>
            <a:rPr lang="en-US" dirty="0" smtClean="0"/>
            <a:t>Care Coordinators</a:t>
          </a:r>
          <a:endParaRPr lang="en-US" dirty="0"/>
        </a:p>
      </dgm:t>
    </dgm:pt>
    <dgm:pt modelId="{97721CF4-B7EC-4617-9C38-7E6925C69031}" type="parTrans" cxnId="{8A6D97C4-7827-4B4D-9E5D-794E9841B1D3}">
      <dgm:prSet/>
      <dgm:spPr/>
      <dgm:t>
        <a:bodyPr/>
        <a:lstStyle/>
        <a:p>
          <a:endParaRPr lang="en-US"/>
        </a:p>
      </dgm:t>
    </dgm:pt>
    <dgm:pt modelId="{AFA5843C-BEC0-4F1A-ADF0-749289539832}" type="sibTrans" cxnId="{8A6D97C4-7827-4B4D-9E5D-794E9841B1D3}">
      <dgm:prSet/>
      <dgm:spPr/>
      <dgm:t>
        <a:bodyPr/>
        <a:lstStyle/>
        <a:p>
          <a:endParaRPr lang="en-US"/>
        </a:p>
      </dgm:t>
    </dgm:pt>
    <dgm:pt modelId="{4CB6BA71-58C3-4AAB-BD7F-9985264C8A37}">
      <dgm:prSet phldrT="[Text]"/>
      <dgm:spPr/>
      <dgm:t>
        <a:bodyPr/>
        <a:lstStyle/>
        <a:p>
          <a:r>
            <a:rPr lang="en-US" dirty="0" smtClean="0"/>
            <a:t>Nurses</a:t>
          </a:r>
          <a:endParaRPr lang="en-US" dirty="0"/>
        </a:p>
      </dgm:t>
    </dgm:pt>
    <dgm:pt modelId="{EE898A4D-5C31-4365-831F-D7147266DED8}" type="parTrans" cxnId="{17ABD5ED-C311-415E-BC50-228E59611BFB}">
      <dgm:prSet/>
      <dgm:spPr/>
      <dgm:t>
        <a:bodyPr/>
        <a:lstStyle/>
        <a:p>
          <a:endParaRPr lang="en-US"/>
        </a:p>
      </dgm:t>
    </dgm:pt>
    <dgm:pt modelId="{5E8A0290-6208-41A8-A561-84D3696952A2}" type="sibTrans" cxnId="{17ABD5ED-C311-415E-BC50-228E59611BFB}">
      <dgm:prSet/>
      <dgm:spPr/>
      <dgm:t>
        <a:bodyPr/>
        <a:lstStyle/>
        <a:p>
          <a:endParaRPr lang="en-US"/>
        </a:p>
      </dgm:t>
    </dgm:pt>
    <dgm:pt modelId="{A40FB34E-9FE6-41D3-866E-CE1045A5FE81}">
      <dgm:prSet phldrT="[Text]"/>
      <dgm:spPr/>
      <dgm:t>
        <a:bodyPr/>
        <a:lstStyle/>
        <a:p>
          <a:r>
            <a:rPr lang="en-US" dirty="0" smtClean="0"/>
            <a:t>Behavioral Therapist</a:t>
          </a:r>
          <a:endParaRPr lang="en-US" dirty="0"/>
        </a:p>
      </dgm:t>
    </dgm:pt>
    <dgm:pt modelId="{9A222AB0-5050-405D-A92F-6FB1FCB7B900}" type="parTrans" cxnId="{EB03C0AB-4CD6-4C21-B720-513C840789EC}">
      <dgm:prSet/>
      <dgm:spPr/>
      <dgm:t>
        <a:bodyPr/>
        <a:lstStyle/>
        <a:p>
          <a:endParaRPr lang="en-US"/>
        </a:p>
      </dgm:t>
    </dgm:pt>
    <dgm:pt modelId="{8BEE49C8-95EA-4C99-8B5B-CA3E88F2A065}" type="sibTrans" cxnId="{EB03C0AB-4CD6-4C21-B720-513C840789EC}">
      <dgm:prSet/>
      <dgm:spPr/>
      <dgm:t>
        <a:bodyPr/>
        <a:lstStyle/>
        <a:p>
          <a:endParaRPr lang="en-US"/>
        </a:p>
      </dgm:t>
    </dgm:pt>
    <dgm:pt modelId="{CEB500B3-4F25-4764-B606-1B80AEE5B046}">
      <dgm:prSet phldrT="[Text]"/>
      <dgm:spPr/>
      <dgm:t>
        <a:bodyPr/>
        <a:lstStyle/>
        <a:p>
          <a:r>
            <a:rPr lang="en-US" dirty="0" smtClean="0"/>
            <a:t>QI Coordinator</a:t>
          </a:r>
          <a:endParaRPr lang="en-US" dirty="0"/>
        </a:p>
      </dgm:t>
    </dgm:pt>
    <dgm:pt modelId="{33E72B34-DEA5-4B54-8268-92E31210E5DE}" type="parTrans" cxnId="{A7D0BD51-5F1B-475D-A420-494F50D421FB}">
      <dgm:prSet/>
      <dgm:spPr/>
      <dgm:t>
        <a:bodyPr/>
        <a:lstStyle/>
        <a:p>
          <a:endParaRPr lang="en-US"/>
        </a:p>
      </dgm:t>
    </dgm:pt>
    <dgm:pt modelId="{1F138E12-BFAB-4C29-B1F0-0E1190588E6C}" type="sibTrans" cxnId="{A7D0BD51-5F1B-475D-A420-494F50D421FB}">
      <dgm:prSet/>
      <dgm:spPr/>
      <dgm:t>
        <a:bodyPr/>
        <a:lstStyle/>
        <a:p>
          <a:endParaRPr lang="en-US"/>
        </a:p>
      </dgm:t>
    </dgm:pt>
    <dgm:pt modelId="{DA09AC2D-E19A-4E1A-B883-0FD67BF9A626}">
      <dgm:prSet phldrT="[Text]"/>
      <dgm:spPr/>
      <dgm:t>
        <a:bodyPr/>
        <a:lstStyle/>
        <a:p>
          <a:r>
            <a:rPr lang="en-US" dirty="0" smtClean="0"/>
            <a:t>Health Educator</a:t>
          </a:r>
          <a:endParaRPr lang="en-US" dirty="0"/>
        </a:p>
      </dgm:t>
    </dgm:pt>
    <dgm:pt modelId="{512993FE-5821-4BD2-A310-3E5C8F5E8211}" type="parTrans" cxnId="{FE84C7A0-004C-473D-A8B1-74BACC4F7701}">
      <dgm:prSet/>
      <dgm:spPr/>
      <dgm:t>
        <a:bodyPr/>
        <a:lstStyle/>
        <a:p>
          <a:endParaRPr lang="en-US"/>
        </a:p>
      </dgm:t>
    </dgm:pt>
    <dgm:pt modelId="{44F3968C-857D-4C70-976C-1E380ED04EE6}" type="sibTrans" cxnId="{FE84C7A0-004C-473D-A8B1-74BACC4F7701}">
      <dgm:prSet/>
      <dgm:spPr/>
      <dgm:t>
        <a:bodyPr/>
        <a:lstStyle/>
        <a:p>
          <a:endParaRPr lang="en-US"/>
        </a:p>
      </dgm:t>
    </dgm:pt>
    <dgm:pt modelId="{11A17720-A33D-446C-843E-F35697D0CD50}" type="pres">
      <dgm:prSet presAssocID="{F39B052F-991F-45A5-AFB4-33BD11B4EB8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D0C8F2-0DAD-42E4-8A48-6C50696543B5}" type="pres">
      <dgm:prSet presAssocID="{A26AD298-09F0-4A98-91C6-D9386C521919}" presName="composite" presStyleCnt="0"/>
      <dgm:spPr/>
    </dgm:pt>
    <dgm:pt modelId="{4EC79EF5-F00E-48E5-B406-A2924BA0B7E9}" type="pres">
      <dgm:prSet presAssocID="{A26AD298-09F0-4A98-91C6-D9386C52191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F269BA-CBEF-4D2D-A9A6-A24FF5E4B81E}" type="pres">
      <dgm:prSet presAssocID="{A26AD298-09F0-4A98-91C6-D9386C521919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E22C1A-EA14-4192-8F18-6B60B16CCACD}" type="pres">
      <dgm:prSet presAssocID="{DCE04FD3-AF0D-4EFF-99D3-DA241D772744}" presName="space" presStyleCnt="0"/>
      <dgm:spPr/>
    </dgm:pt>
    <dgm:pt modelId="{AB8F63D2-4793-41FC-82F6-4873039C51F3}" type="pres">
      <dgm:prSet presAssocID="{7D37A612-42CA-4BE2-B041-2CAFAFB56FC4}" presName="composite" presStyleCnt="0"/>
      <dgm:spPr/>
    </dgm:pt>
    <dgm:pt modelId="{1FB7D960-A310-4859-B611-48A4ED370B11}" type="pres">
      <dgm:prSet presAssocID="{7D37A612-42CA-4BE2-B041-2CAFAFB56FC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394775-F265-4116-8470-5F39C6DC34ED}" type="pres">
      <dgm:prSet presAssocID="{7D37A612-42CA-4BE2-B041-2CAFAFB56FC4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6D97C4-7827-4B4D-9E5D-794E9841B1D3}" srcId="{7D37A612-42CA-4BE2-B041-2CAFAFB56FC4}" destId="{8FCAA4A2-3EBC-42BF-AFFA-F7643EB20F1D}" srcOrd="3" destOrd="0" parTransId="{97721CF4-B7EC-4617-9C38-7E6925C69031}" sibTransId="{AFA5843C-BEC0-4F1A-ADF0-749289539832}"/>
    <dgm:cxn modelId="{C0BC71C3-6256-4A11-8A03-3E94268CCF96}" srcId="{F39B052F-991F-45A5-AFB4-33BD11B4EB8E}" destId="{7D37A612-42CA-4BE2-B041-2CAFAFB56FC4}" srcOrd="1" destOrd="0" parTransId="{ED2DE415-F094-4290-B99D-E7A2F8805024}" sibTransId="{DBF7FB73-503A-48CE-8B0F-A4AA98F9F4C0}"/>
    <dgm:cxn modelId="{88F55873-0C40-4F98-8B98-6AA70D66B019}" type="presOf" srcId="{90800C92-2937-4D7D-9E34-4021CBFC8520}" destId="{73394775-F265-4116-8470-5F39C6DC34ED}" srcOrd="0" destOrd="1" presId="urn:microsoft.com/office/officeart/2005/8/layout/hList1"/>
    <dgm:cxn modelId="{6C321644-99C1-4BF0-9E81-8A11CCD8001E}" srcId="{A26AD298-09F0-4A98-91C6-D9386C521919}" destId="{E28B5959-34EA-4280-BAA7-61F688C49B3B}" srcOrd="0" destOrd="0" parTransId="{67D7838A-018D-42E8-AEA6-621370E25989}" sibTransId="{58B00535-FD50-4B45-8B08-3C0D62E28641}"/>
    <dgm:cxn modelId="{A625A8BC-A0EF-49E3-912F-5A6653E191E0}" type="presOf" srcId="{4CB6BA71-58C3-4AAB-BD7F-9985264C8A37}" destId="{73394775-F265-4116-8470-5F39C6DC34ED}" srcOrd="0" destOrd="4" presId="urn:microsoft.com/office/officeart/2005/8/layout/hList1"/>
    <dgm:cxn modelId="{A6B88961-2505-42E1-9396-0D8433253C51}" srcId="{A26AD298-09F0-4A98-91C6-D9386C521919}" destId="{0356E89D-1B20-467F-BC97-CD4D90F87C05}" srcOrd="3" destOrd="0" parTransId="{3D4BCB57-20C5-4F40-9FC4-AE7512BEDBB9}" sibTransId="{38BF9C12-F9D9-450F-94FA-DE0A6BDB4154}"/>
    <dgm:cxn modelId="{5111BE18-C652-4E08-850E-87CC7524A574}" type="presOf" srcId="{2658ADFA-23CA-4381-8491-03DEF79B60F6}" destId="{73394775-F265-4116-8470-5F39C6DC34ED}" srcOrd="0" destOrd="0" presId="urn:microsoft.com/office/officeart/2005/8/layout/hList1"/>
    <dgm:cxn modelId="{DDC800CC-0ADF-4039-80DF-F4AC7606E0FD}" type="presOf" srcId="{DA09AC2D-E19A-4E1A-B883-0FD67BF9A626}" destId="{73394775-F265-4116-8470-5F39C6DC34ED}" srcOrd="0" destOrd="6" presId="urn:microsoft.com/office/officeart/2005/8/layout/hList1"/>
    <dgm:cxn modelId="{17ABD5ED-C311-415E-BC50-228E59611BFB}" srcId="{7D37A612-42CA-4BE2-B041-2CAFAFB56FC4}" destId="{4CB6BA71-58C3-4AAB-BD7F-9985264C8A37}" srcOrd="4" destOrd="0" parTransId="{EE898A4D-5C31-4365-831F-D7147266DED8}" sibTransId="{5E8A0290-6208-41A8-A561-84D3696952A2}"/>
    <dgm:cxn modelId="{735AB06C-0C07-458F-9442-0FE08ACCC227}" type="presOf" srcId="{CEB500B3-4F25-4764-B606-1B80AEE5B046}" destId="{73394775-F265-4116-8470-5F39C6DC34ED}" srcOrd="0" destOrd="2" presId="urn:microsoft.com/office/officeart/2005/8/layout/hList1"/>
    <dgm:cxn modelId="{7AF81048-E7C0-4DE4-984A-452C256B4034}" type="presOf" srcId="{E28B5959-34EA-4280-BAA7-61F688C49B3B}" destId="{23F269BA-CBEF-4D2D-A9A6-A24FF5E4B81E}" srcOrd="0" destOrd="0" presId="urn:microsoft.com/office/officeart/2005/8/layout/hList1"/>
    <dgm:cxn modelId="{897C5E73-B596-4E8D-8A26-3556E0840FD7}" type="presOf" srcId="{0356E89D-1B20-467F-BC97-CD4D90F87C05}" destId="{23F269BA-CBEF-4D2D-A9A6-A24FF5E4B81E}" srcOrd="0" destOrd="3" presId="urn:microsoft.com/office/officeart/2005/8/layout/hList1"/>
    <dgm:cxn modelId="{A7D0BD51-5F1B-475D-A420-494F50D421FB}" srcId="{7D37A612-42CA-4BE2-B041-2CAFAFB56FC4}" destId="{CEB500B3-4F25-4764-B606-1B80AEE5B046}" srcOrd="2" destOrd="0" parTransId="{33E72B34-DEA5-4B54-8268-92E31210E5DE}" sibTransId="{1F138E12-BFAB-4C29-B1F0-0E1190588E6C}"/>
    <dgm:cxn modelId="{EB556580-D862-43E7-B0EA-F8FAC48F7F55}" srcId="{7D37A612-42CA-4BE2-B041-2CAFAFB56FC4}" destId="{2658ADFA-23CA-4381-8491-03DEF79B60F6}" srcOrd="0" destOrd="0" parTransId="{BA84B542-11A6-4430-BD77-10BFDBED835B}" sibTransId="{4DC16219-5007-4538-BC9D-62255D5D5114}"/>
    <dgm:cxn modelId="{FE84C7A0-004C-473D-A8B1-74BACC4F7701}" srcId="{7D37A612-42CA-4BE2-B041-2CAFAFB56FC4}" destId="{DA09AC2D-E19A-4E1A-B883-0FD67BF9A626}" srcOrd="6" destOrd="0" parTransId="{512993FE-5821-4BD2-A310-3E5C8F5E8211}" sibTransId="{44F3968C-857D-4C70-976C-1E380ED04EE6}"/>
    <dgm:cxn modelId="{7CD97E0A-71AD-4891-99D1-0DF5CB164038}" type="presOf" srcId="{7D37A612-42CA-4BE2-B041-2CAFAFB56FC4}" destId="{1FB7D960-A310-4859-B611-48A4ED370B11}" srcOrd="0" destOrd="0" presId="urn:microsoft.com/office/officeart/2005/8/layout/hList1"/>
    <dgm:cxn modelId="{2A25DBAF-77FC-4627-B585-21474CE6DBC0}" srcId="{A26AD298-09F0-4A98-91C6-D9386C521919}" destId="{7476E7E2-4DE9-412F-8071-C3FBF4EB8078}" srcOrd="1" destOrd="0" parTransId="{2510288B-DC31-4405-9BF2-ADF17EF0AD6C}" sibTransId="{30F06EDD-470A-4A21-B1C0-6BCE6C8A8B41}"/>
    <dgm:cxn modelId="{D66FDC60-5BCD-414A-8FBE-64C2E3386588}" srcId="{A26AD298-09F0-4A98-91C6-D9386C521919}" destId="{731CEA06-7CBD-4F8B-94B6-2CA0F2A08F9B}" srcOrd="2" destOrd="0" parTransId="{A1BF057B-1105-4859-BFDB-CA75598E7889}" sibTransId="{64A850FA-A91F-4102-8020-6F2FF2FBF94C}"/>
    <dgm:cxn modelId="{EB03C0AB-4CD6-4C21-B720-513C840789EC}" srcId="{7D37A612-42CA-4BE2-B041-2CAFAFB56FC4}" destId="{A40FB34E-9FE6-41D3-866E-CE1045A5FE81}" srcOrd="5" destOrd="0" parTransId="{9A222AB0-5050-405D-A92F-6FB1FCB7B900}" sibTransId="{8BEE49C8-95EA-4C99-8B5B-CA3E88F2A065}"/>
    <dgm:cxn modelId="{9F7E8040-B6DC-4A22-A5B0-BC0E16C6F45A}" srcId="{7D37A612-42CA-4BE2-B041-2CAFAFB56FC4}" destId="{90800C92-2937-4D7D-9E34-4021CBFC8520}" srcOrd="1" destOrd="0" parTransId="{98C55DF1-B687-4608-A37D-155EBFF54D63}" sibTransId="{E62209F0-5B1D-4F7C-BC6C-8F367547DC4D}"/>
    <dgm:cxn modelId="{6D87AABA-0974-4F6F-8221-93273752BE8C}" type="presOf" srcId="{8FCAA4A2-3EBC-42BF-AFFA-F7643EB20F1D}" destId="{73394775-F265-4116-8470-5F39C6DC34ED}" srcOrd="0" destOrd="3" presId="urn:microsoft.com/office/officeart/2005/8/layout/hList1"/>
    <dgm:cxn modelId="{EBF4A008-D871-4B6C-BD05-553328AECA69}" type="presOf" srcId="{A40FB34E-9FE6-41D3-866E-CE1045A5FE81}" destId="{73394775-F265-4116-8470-5F39C6DC34ED}" srcOrd="0" destOrd="5" presId="urn:microsoft.com/office/officeart/2005/8/layout/hList1"/>
    <dgm:cxn modelId="{B51E3F6E-FF86-4AE3-B279-4949E1C36A03}" type="presOf" srcId="{7476E7E2-4DE9-412F-8071-C3FBF4EB8078}" destId="{23F269BA-CBEF-4D2D-A9A6-A24FF5E4B81E}" srcOrd="0" destOrd="1" presId="urn:microsoft.com/office/officeart/2005/8/layout/hList1"/>
    <dgm:cxn modelId="{EF541C20-3CC1-436B-AD69-C90B63E9D4BF}" srcId="{F39B052F-991F-45A5-AFB4-33BD11B4EB8E}" destId="{A26AD298-09F0-4A98-91C6-D9386C521919}" srcOrd="0" destOrd="0" parTransId="{E7A7B6AF-D564-46E0-90F0-54FAF0303000}" sibTransId="{DCE04FD3-AF0D-4EFF-99D3-DA241D772744}"/>
    <dgm:cxn modelId="{8FD18256-C9D4-455A-86C8-D5593DE65632}" type="presOf" srcId="{731CEA06-7CBD-4F8B-94B6-2CA0F2A08F9B}" destId="{23F269BA-CBEF-4D2D-A9A6-A24FF5E4B81E}" srcOrd="0" destOrd="2" presId="urn:microsoft.com/office/officeart/2005/8/layout/hList1"/>
    <dgm:cxn modelId="{418A9DE6-6775-4703-90A9-B6EBCA46FADA}" type="presOf" srcId="{A26AD298-09F0-4A98-91C6-D9386C521919}" destId="{4EC79EF5-F00E-48E5-B406-A2924BA0B7E9}" srcOrd="0" destOrd="0" presId="urn:microsoft.com/office/officeart/2005/8/layout/hList1"/>
    <dgm:cxn modelId="{8881F26B-E3F1-46A7-9A7A-80ECDBA83E34}" type="presOf" srcId="{F39B052F-991F-45A5-AFB4-33BD11B4EB8E}" destId="{11A17720-A33D-446C-843E-F35697D0CD50}" srcOrd="0" destOrd="0" presId="urn:microsoft.com/office/officeart/2005/8/layout/hList1"/>
    <dgm:cxn modelId="{D0401736-546C-49C3-A8B8-2482195EEB3B}" type="presParOf" srcId="{11A17720-A33D-446C-843E-F35697D0CD50}" destId="{E8D0C8F2-0DAD-42E4-8A48-6C50696543B5}" srcOrd="0" destOrd="0" presId="urn:microsoft.com/office/officeart/2005/8/layout/hList1"/>
    <dgm:cxn modelId="{FC8701C7-4DE7-427B-AC8A-69BE4305AC89}" type="presParOf" srcId="{E8D0C8F2-0DAD-42E4-8A48-6C50696543B5}" destId="{4EC79EF5-F00E-48E5-B406-A2924BA0B7E9}" srcOrd="0" destOrd="0" presId="urn:microsoft.com/office/officeart/2005/8/layout/hList1"/>
    <dgm:cxn modelId="{9FE3E8ED-C4D3-4805-80F2-4659225D6F64}" type="presParOf" srcId="{E8D0C8F2-0DAD-42E4-8A48-6C50696543B5}" destId="{23F269BA-CBEF-4D2D-A9A6-A24FF5E4B81E}" srcOrd="1" destOrd="0" presId="urn:microsoft.com/office/officeart/2005/8/layout/hList1"/>
    <dgm:cxn modelId="{14DD482A-2696-421A-A513-6ABA9694044B}" type="presParOf" srcId="{11A17720-A33D-446C-843E-F35697D0CD50}" destId="{D6E22C1A-EA14-4192-8F18-6B60B16CCACD}" srcOrd="1" destOrd="0" presId="urn:microsoft.com/office/officeart/2005/8/layout/hList1"/>
    <dgm:cxn modelId="{87BBC02C-E4A4-4FD9-9E06-D77AAF2D77E5}" type="presParOf" srcId="{11A17720-A33D-446C-843E-F35697D0CD50}" destId="{AB8F63D2-4793-41FC-82F6-4873039C51F3}" srcOrd="2" destOrd="0" presId="urn:microsoft.com/office/officeart/2005/8/layout/hList1"/>
    <dgm:cxn modelId="{96F466AB-7623-41AB-BE22-BD742459FD2A}" type="presParOf" srcId="{AB8F63D2-4793-41FC-82F6-4873039C51F3}" destId="{1FB7D960-A310-4859-B611-48A4ED370B11}" srcOrd="0" destOrd="0" presId="urn:microsoft.com/office/officeart/2005/8/layout/hList1"/>
    <dgm:cxn modelId="{90D9A3B7-093C-4A81-BA7F-DC5427B75D8F}" type="presParOf" srcId="{AB8F63D2-4793-41FC-82F6-4873039C51F3}" destId="{73394775-F265-4116-8470-5F39C6DC34E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87DCA1-3DBE-4F05-944D-5CC79853EBF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DE7860C-2ADA-4559-83AE-D429EB81CE72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Inpatient Care/ Discharge</a:t>
          </a:r>
          <a:endParaRPr lang="en-US" sz="2800" dirty="0">
            <a:solidFill>
              <a:schemeClr val="bg1"/>
            </a:solidFill>
          </a:endParaRPr>
        </a:p>
      </dgm:t>
    </dgm:pt>
    <dgm:pt modelId="{B651A020-2F20-4D49-98E1-6C4C70F63AD3}" type="parTrans" cxnId="{769BCBF3-8AA5-4E08-8CE6-E85E7412D538}">
      <dgm:prSet/>
      <dgm:spPr/>
      <dgm:t>
        <a:bodyPr/>
        <a:lstStyle/>
        <a:p>
          <a:endParaRPr lang="en-US"/>
        </a:p>
      </dgm:t>
    </dgm:pt>
    <dgm:pt modelId="{F3F5CDE8-E287-42CE-AA1F-C3EEA404344A}" type="sibTrans" cxnId="{769BCBF3-8AA5-4E08-8CE6-E85E7412D538}">
      <dgm:prSet/>
      <dgm:spPr/>
      <dgm:t>
        <a:bodyPr/>
        <a:lstStyle/>
        <a:p>
          <a:endParaRPr lang="en-US"/>
        </a:p>
      </dgm:t>
    </dgm:pt>
    <dgm:pt modelId="{98B60133-3393-40B7-8C00-D95701ECF28F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DAY 0-1</a:t>
          </a:r>
          <a:endParaRPr lang="en-US" sz="2800" dirty="0">
            <a:solidFill>
              <a:schemeClr val="bg1"/>
            </a:solidFill>
          </a:endParaRPr>
        </a:p>
      </dgm:t>
    </dgm:pt>
    <dgm:pt modelId="{6EAF0226-DA8B-4868-8C42-7A0717D29AD9}" type="parTrans" cxnId="{178480B6-AE4E-408B-94B1-A0E9A9C5D1B8}">
      <dgm:prSet/>
      <dgm:spPr/>
      <dgm:t>
        <a:bodyPr/>
        <a:lstStyle/>
        <a:p>
          <a:endParaRPr lang="en-US"/>
        </a:p>
      </dgm:t>
    </dgm:pt>
    <dgm:pt modelId="{A81402A2-6726-4279-B109-0B2B4C718007}" type="sibTrans" cxnId="{178480B6-AE4E-408B-94B1-A0E9A9C5D1B8}">
      <dgm:prSet/>
      <dgm:spPr/>
      <dgm:t>
        <a:bodyPr/>
        <a:lstStyle/>
        <a:p>
          <a:endParaRPr lang="en-US"/>
        </a:p>
      </dgm:t>
    </dgm:pt>
    <dgm:pt modelId="{0607B98B-285C-49DD-B973-49F936B34150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Follow-up Phone Call</a:t>
          </a:r>
          <a:endParaRPr lang="en-US" sz="2800" dirty="0">
            <a:solidFill>
              <a:schemeClr val="bg1"/>
            </a:solidFill>
          </a:endParaRPr>
        </a:p>
      </dgm:t>
    </dgm:pt>
    <dgm:pt modelId="{FCBE6053-091C-4B38-9EFA-240265116046}" type="parTrans" cxnId="{4544B94B-F9D6-4EEC-9289-8C596559656B}">
      <dgm:prSet/>
      <dgm:spPr/>
      <dgm:t>
        <a:bodyPr/>
        <a:lstStyle/>
        <a:p>
          <a:endParaRPr lang="en-US"/>
        </a:p>
      </dgm:t>
    </dgm:pt>
    <dgm:pt modelId="{4CF536C4-CF62-4A5E-BC06-536AA45F45A0}" type="sibTrans" cxnId="{4544B94B-F9D6-4EEC-9289-8C596559656B}">
      <dgm:prSet/>
      <dgm:spPr/>
      <dgm:t>
        <a:bodyPr/>
        <a:lstStyle/>
        <a:p>
          <a:endParaRPr lang="en-US"/>
        </a:p>
      </dgm:t>
    </dgm:pt>
    <dgm:pt modelId="{2C5303C7-F75A-4933-98EF-F1008B569E2A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DAY 2-3</a:t>
          </a:r>
          <a:endParaRPr lang="en-US" sz="2800" dirty="0">
            <a:solidFill>
              <a:schemeClr val="bg1"/>
            </a:solidFill>
          </a:endParaRPr>
        </a:p>
      </dgm:t>
    </dgm:pt>
    <dgm:pt modelId="{609C88FE-4897-447B-973B-F16E31D76801}" type="parTrans" cxnId="{92EB19A8-DC8E-4D4F-8C77-27C34CD3C27A}">
      <dgm:prSet/>
      <dgm:spPr/>
      <dgm:t>
        <a:bodyPr/>
        <a:lstStyle/>
        <a:p>
          <a:endParaRPr lang="en-US"/>
        </a:p>
      </dgm:t>
    </dgm:pt>
    <dgm:pt modelId="{DADCF59F-9DEB-4AED-B049-85F1BC74D89E}" type="sibTrans" cxnId="{92EB19A8-DC8E-4D4F-8C77-27C34CD3C27A}">
      <dgm:prSet/>
      <dgm:spPr/>
      <dgm:t>
        <a:bodyPr/>
        <a:lstStyle/>
        <a:p>
          <a:endParaRPr lang="en-US"/>
        </a:p>
      </dgm:t>
    </dgm:pt>
    <dgm:pt modelId="{FD9A6DCE-444A-4BA0-8202-69E40F0BA55E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Follow-up Clinic Visit</a:t>
          </a:r>
          <a:endParaRPr lang="en-US" sz="2800" dirty="0">
            <a:solidFill>
              <a:schemeClr val="bg1"/>
            </a:solidFill>
          </a:endParaRPr>
        </a:p>
      </dgm:t>
    </dgm:pt>
    <dgm:pt modelId="{75135B71-7129-4504-91BD-0E8D0CA59561}" type="parTrans" cxnId="{79E98C64-52F2-4EFB-9D43-8F6735B43A86}">
      <dgm:prSet/>
      <dgm:spPr/>
      <dgm:t>
        <a:bodyPr/>
        <a:lstStyle/>
        <a:p>
          <a:endParaRPr lang="en-US"/>
        </a:p>
      </dgm:t>
    </dgm:pt>
    <dgm:pt modelId="{4F5A9EBD-4B11-4617-B5AC-CAAFF7E55025}" type="sibTrans" cxnId="{79E98C64-52F2-4EFB-9D43-8F6735B43A86}">
      <dgm:prSet/>
      <dgm:spPr/>
      <dgm:t>
        <a:bodyPr/>
        <a:lstStyle/>
        <a:p>
          <a:endParaRPr lang="en-US"/>
        </a:p>
      </dgm:t>
    </dgm:pt>
    <dgm:pt modelId="{8EDBC102-3076-40AC-81AB-63CAD58ACDCA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DAY 7-14</a:t>
          </a:r>
          <a:endParaRPr lang="en-US" sz="2800" dirty="0">
            <a:solidFill>
              <a:schemeClr val="bg1"/>
            </a:solidFill>
          </a:endParaRPr>
        </a:p>
      </dgm:t>
    </dgm:pt>
    <dgm:pt modelId="{B19F7F43-F35E-4C95-85C0-5ABD5E168163}" type="parTrans" cxnId="{E2EC8E62-140C-4D42-AB0C-DD2B240951C0}">
      <dgm:prSet/>
      <dgm:spPr/>
      <dgm:t>
        <a:bodyPr/>
        <a:lstStyle/>
        <a:p>
          <a:endParaRPr lang="en-US"/>
        </a:p>
      </dgm:t>
    </dgm:pt>
    <dgm:pt modelId="{4FC882DA-26D1-404D-99AF-0C86D6F4890B}" type="sibTrans" cxnId="{E2EC8E62-140C-4D42-AB0C-DD2B240951C0}">
      <dgm:prSet/>
      <dgm:spPr/>
      <dgm:t>
        <a:bodyPr/>
        <a:lstStyle/>
        <a:p>
          <a:endParaRPr lang="en-US"/>
        </a:p>
      </dgm:t>
    </dgm:pt>
    <dgm:pt modelId="{BFC39B32-958A-4401-8498-4B9B75E435DB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TOC Billing</a:t>
          </a:r>
          <a:endParaRPr lang="en-US" sz="2800" dirty="0">
            <a:solidFill>
              <a:schemeClr val="bg1"/>
            </a:solidFill>
          </a:endParaRPr>
        </a:p>
      </dgm:t>
    </dgm:pt>
    <dgm:pt modelId="{CB2D6923-A1F6-44E0-AD6E-D38D81575F6D}" type="parTrans" cxnId="{4F5D1476-A991-42EE-B8DF-3FC7035F64CC}">
      <dgm:prSet/>
      <dgm:spPr/>
      <dgm:t>
        <a:bodyPr/>
        <a:lstStyle/>
        <a:p>
          <a:endParaRPr lang="en-US"/>
        </a:p>
      </dgm:t>
    </dgm:pt>
    <dgm:pt modelId="{9F151320-67A3-4263-91CF-AC7AF389995C}" type="sibTrans" cxnId="{4F5D1476-A991-42EE-B8DF-3FC7035F64CC}">
      <dgm:prSet/>
      <dgm:spPr/>
      <dgm:t>
        <a:bodyPr/>
        <a:lstStyle/>
        <a:p>
          <a:endParaRPr lang="en-US"/>
        </a:p>
      </dgm:t>
    </dgm:pt>
    <dgm:pt modelId="{754F26CC-9357-45AE-9E3E-C9ED954913FF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DAY 30</a:t>
          </a:r>
          <a:endParaRPr lang="en-US" sz="2800" dirty="0">
            <a:solidFill>
              <a:schemeClr val="bg1"/>
            </a:solidFill>
          </a:endParaRPr>
        </a:p>
      </dgm:t>
    </dgm:pt>
    <dgm:pt modelId="{2A294E59-5929-44B6-A14B-7B5228F9AB80}" type="parTrans" cxnId="{9A7DD4DD-AF47-46B0-9DBE-4E6559501997}">
      <dgm:prSet/>
      <dgm:spPr/>
      <dgm:t>
        <a:bodyPr/>
        <a:lstStyle/>
        <a:p>
          <a:endParaRPr lang="en-US"/>
        </a:p>
      </dgm:t>
    </dgm:pt>
    <dgm:pt modelId="{F923147C-5470-4A3A-99C1-EB825D834715}" type="sibTrans" cxnId="{9A7DD4DD-AF47-46B0-9DBE-4E6559501997}">
      <dgm:prSet/>
      <dgm:spPr/>
      <dgm:t>
        <a:bodyPr/>
        <a:lstStyle/>
        <a:p>
          <a:endParaRPr lang="en-US"/>
        </a:p>
      </dgm:t>
    </dgm:pt>
    <dgm:pt modelId="{24BA98FC-ABE3-48EB-8A1B-5E5D7FB4D609}" type="pres">
      <dgm:prSet presAssocID="{8587DCA1-3DBE-4F05-944D-5CC79853EBF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3174637-9EB0-430D-A56B-586028D2EEB3}" type="pres">
      <dgm:prSet presAssocID="{8DE7860C-2ADA-4559-83AE-D429EB81CE72}" presName="composite" presStyleCnt="0"/>
      <dgm:spPr/>
    </dgm:pt>
    <dgm:pt modelId="{9567A899-F2E3-4E56-AAF5-7CE5ABD116D2}" type="pres">
      <dgm:prSet presAssocID="{8DE7860C-2ADA-4559-83AE-D429EB81CE72}" presName="bentUpArrow1" presStyleLbl="alignImgPlace1" presStyleIdx="0" presStyleCnt="3"/>
      <dgm:spPr/>
    </dgm:pt>
    <dgm:pt modelId="{DF221202-0526-4821-8282-AA14966F6B57}" type="pres">
      <dgm:prSet presAssocID="{8DE7860C-2ADA-4559-83AE-D429EB81CE72}" presName="ParentText" presStyleLbl="node1" presStyleIdx="0" presStyleCnt="4" custScaleX="135757" custScaleY="119450" custLinFactNeighborX="-458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A4799F-3D27-4A8E-8952-197EF5C3EAE7}" type="pres">
      <dgm:prSet presAssocID="{8DE7860C-2ADA-4559-83AE-D429EB81CE72}" presName="ChildText" presStyleLbl="revTx" presStyleIdx="0" presStyleCnt="4" custScaleX="162645" custLinFactNeighborX="487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402851-8CB4-4E5C-964E-2D1D26BF75ED}" type="pres">
      <dgm:prSet presAssocID="{F3F5CDE8-E287-42CE-AA1F-C3EEA404344A}" presName="sibTrans" presStyleCnt="0"/>
      <dgm:spPr/>
    </dgm:pt>
    <dgm:pt modelId="{9A44CBCD-93D0-4504-82AD-1C41FA3B58CB}" type="pres">
      <dgm:prSet presAssocID="{0607B98B-285C-49DD-B973-49F936B34150}" presName="composite" presStyleCnt="0"/>
      <dgm:spPr/>
    </dgm:pt>
    <dgm:pt modelId="{740DDE43-7C91-48AC-ACD4-AC4F578E68DD}" type="pres">
      <dgm:prSet presAssocID="{0607B98B-285C-49DD-B973-49F936B34150}" presName="bentUpArrow1" presStyleLbl="alignImgPlace1" presStyleIdx="1" presStyleCnt="3"/>
      <dgm:spPr/>
    </dgm:pt>
    <dgm:pt modelId="{DF03C437-62D0-4D61-8EDE-FBB1BD26ACA4}" type="pres">
      <dgm:prSet presAssocID="{0607B98B-285C-49DD-B973-49F936B34150}" presName="ParentText" presStyleLbl="node1" presStyleIdx="1" presStyleCnt="4" custScaleX="135757" custLinFactNeighborX="-458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2932F3-1EC8-4CBA-A174-797B20FE81F2}" type="pres">
      <dgm:prSet presAssocID="{0607B98B-285C-49DD-B973-49F936B34150}" presName="ChildText" presStyleLbl="revTx" presStyleIdx="1" presStyleCnt="4" custScaleX="162645" custLinFactNeighborX="487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812DD-A3AF-4CE0-8BF9-68AC40CDE442}" type="pres">
      <dgm:prSet presAssocID="{4CF536C4-CF62-4A5E-BC06-536AA45F45A0}" presName="sibTrans" presStyleCnt="0"/>
      <dgm:spPr/>
    </dgm:pt>
    <dgm:pt modelId="{7D6F925E-E27E-41BA-8775-B32BD93EC80F}" type="pres">
      <dgm:prSet presAssocID="{FD9A6DCE-444A-4BA0-8202-69E40F0BA55E}" presName="composite" presStyleCnt="0"/>
      <dgm:spPr/>
    </dgm:pt>
    <dgm:pt modelId="{D9A860E0-EE6E-4616-857C-4BC2411E9A91}" type="pres">
      <dgm:prSet presAssocID="{FD9A6DCE-444A-4BA0-8202-69E40F0BA55E}" presName="bentUpArrow1" presStyleLbl="alignImgPlace1" presStyleIdx="2" presStyleCnt="3"/>
      <dgm:spPr/>
    </dgm:pt>
    <dgm:pt modelId="{3A6F23D7-3219-40EA-BB4D-6D1A42AD0A2A}" type="pres">
      <dgm:prSet presAssocID="{FD9A6DCE-444A-4BA0-8202-69E40F0BA55E}" presName="ParentText" presStyleLbl="node1" presStyleIdx="2" presStyleCnt="4" custScaleX="135757" custLinFactNeighborX="-458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CC3DD7-0A5B-4020-9A33-20971B63A8CE}" type="pres">
      <dgm:prSet presAssocID="{FD9A6DCE-444A-4BA0-8202-69E40F0BA55E}" presName="ChildText" presStyleLbl="revTx" presStyleIdx="2" presStyleCnt="4" custScaleX="203599" custLinFactNeighborX="62289" custLinFactNeighborY="29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CE7AAB-534D-4963-A629-77A7D909E015}" type="pres">
      <dgm:prSet presAssocID="{4F5A9EBD-4B11-4617-B5AC-CAAFF7E55025}" presName="sibTrans" presStyleCnt="0"/>
      <dgm:spPr/>
    </dgm:pt>
    <dgm:pt modelId="{3021A9DC-C74E-40CE-A269-CD817B29856C}" type="pres">
      <dgm:prSet presAssocID="{BFC39B32-958A-4401-8498-4B9B75E435DB}" presName="composite" presStyleCnt="0"/>
      <dgm:spPr/>
    </dgm:pt>
    <dgm:pt modelId="{7FBF2D19-9047-43B9-9694-59212414836A}" type="pres">
      <dgm:prSet presAssocID="{BFC39B32-958A-4401-8498-4B9B75E435DB}" presName="ParentText" presStyleLbl="node1" presStyleIdx="3" presStyleCnt="4" custScaleX="135757" custLinFactNeighborX="-1143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4B9079-0B9E-4989-ADE4-DCABA8C1ED72}" type="pres">
      <dgm:prSet presAssocID="{BFC39B32-958A-4401-8498-4B9B75E435DB}" presName="FinalChildText" presStyleLbl="revTx" presStyleIdx="3" presStyleCnt="4" custScaleX="162645" custLinFactNeighborX="51487" custLinFactNeighborY="-14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3D927B-F5D8-42B2-B51D-3D9267D50037}" type="presOf" srcId="{98B60133-3393-40B7-8C00-D95701ECF28F}" destId="{65A4799F-3D27-4A8E-8952-197EF5C3EAE7}" srcOrd="0" destOrd="0" presId="urn:microsoft.com/office/officeart/2005/8/layout/StepDownProcess"/>
    <dgm:cxn modelId="{9A7DD4DD-AF47-46B0-9DBE-4E6559501997}" srcId="{BFC39B32-958A-4401-8498-4B9B75E435DB}" destId="{754F26CC-9357-45AE-9E3E-C9ED954913FF}" srcOrd="0" destOrd="0" parTransId="{2A294E59-5929-44B6-A14B-7B5228F9AB80}" sibTransId="{F923147C-5470-4A3A-99C1-EB825D834715}"/>
    <dgm:cxn modelId="{178480B6-AE4E-408B-94B1-A0E9A9C5D1B8}" srcId="{8DE7860C-2ADA-4559-83AE-D429EB81CE72}" destId="{98B60133-3393-40B7-8C00-D95701ECF28F}" srcOrd="0" destOrd="0" parTransId="{6EAF0226-DA8B-4868-8C42-7A0717D29AD9}" sibTransId="{A81402A2-6726-4279-B109-0B2B4C718007}"/>
    <dgm:cxn modelId="{92EB19A8-DC8E-4D4F-8C77-27C34CD3C27A}" srcId="{0607B98B-285C-49DD-B973-49F936B34150}" destId="{2C5303C7-F75A-4933-98EF-F1008B569E2A}" srcOrd="0" destOrd="0" parTransId="{609C88FE-4897-447B-973B-F16E31D76801}" sibTransId="{DADCF59F-9DEB-4AED-B049-85F1BC74D89E}"/>
    <dgm:cxn modelId="{8A2F8121-65B0-4342-9311-DE24E54A658A}" type="presOf" srcId="{2C5303C7-F75A-4933-98EF-F1008B569E2A}" destId="{6A2932F3-1EC8-4CBA-A174-797B20FE81F2}" srcOrd="0" destOrd="0" presId="urn:microsoft.com/office/officeart/2005/8/layout/StepDownProcess"/>
    <dgm:cxn modelId="{E2EC8E62-140C-4D42-AB0C-DD2B240951C0}" srcId="{FD9A6DCE-444A-4BA0-8202-69E40F0BA55E}" destId="{8EDBC102-3076-40AC-81AB-63CAD58ACDCA}" srcOrd="0" destOrd="0" parTransId="{B19F7F43-F35E-4C95-85C0-5ABD5E168163}" sibTransId="{4FC882DA-26D1-404D-99AF-0C86D6F4890B}"/>
    <dgm:cxn modelId="{7ACD30EA-C028-4F06-90C1-29DD01628C9F}" type="presOf" srcId="{8587DCA1-3DBE-4F05-944D-5CC79853EBF1}" destId="{24BA98FC-ABE3-48EB-8A1B-5E5D7FB4D609}" srcOrd="0" destOrd="0" presId="urn:microsoft.com/office/officeart/2005/8/layout/StepDownProcess"/>
    <dgm:cxn modelId="{63E34A66-6C9B-4AE4-B622-8BFA7693E655}" type="presOf" srcId="{8EDBC102-3076-40AC-81AB-63CAD58ACDCA}" destId="{16CC3DD7-0A5B-4020-9A33-20971B63A8CE}" srcOrd="0" destOrd="0" presId="urn:microsoft.com/office/officeart/2005/8/layout/StepDownProcess"/>
    <dgm:cxn modelId="{4544B94B-F9D6-4EEC-9289-8C596559656B}" srcId="{8587DCA1-3DBE-4F05-944D-5CC79853EBF1}" destId="{0607B98B-285C-49DD-B973-49F936B34150}" srcOrd="1" destOrd="0" parTransId="{FCBE6053-091C-4B38-9EFA-240265116046}" sibTransId="{4CF536C4-CF62-4A5E-BC06-536AA45F45A0}"/>
    <dgm:cxn modelId="{F8E9FB22-B943-44B6-9F97-F389A893B4B3}" type="presOf" srcId="{FD9A6DCE-444A-4BA0-8202-69E40F0BA55E}" destId="{3A6F23D7-3219-40EA-BB4D-6D1A42AD0A2A}" srcOrd="0" destOrd="0" presId="urn:microsoft.com/office/officeart/2005/8/layout/StepDownProcess"/>
    <dgm:cxn modelId="{769BCBF3-8AA5-4E08-8CE6-E85E7412D538}" srcId="{8587DCA1-3DBE-4F05-944D-5CC79853EBF1}" destId="{8DE7860C-2ADA-4559-83AE-D429EB81CE72}" srcOrd="0" destOrd="0" parTransId="{B651A020-2F20-4D49-98E1-6C4C70F63AD3}" sibTransId="{F3F5CDE8-E287-42CE-AA1F-C3EEA404344A}"/>
    <dgm:cxn modelId="{10171E54-EE7F-4BD0-8507-9C11587D9DB4}" type="presOf" srcId="{BFC39B32-958A-4401-8498-4B9B75E435DB}" destId="{7FBF2D19-9047-43B9-9694-59212414836A}" srcOrd="0" destOrd="0" presId="urn:microsoft.com/office/officeart/2005/8/layout/StepDownProcess"/>
    <dgm:cxn modelId="{4F5D1476-A991-42EE-B8DF-3FC7035F64CC}" srcId="{8587DCA1-3DBE-4F05-944D-5CC79853EBF1}" destId="{BFC39B32-958A-4401-8498-4B9B75E435DB}" srcOrd="3" destOrd="0" parTransId="{CB2D6923-A1F6-44E0-AD6E-D38D81575F6D}" sibTransId="{9F151320-67A3-4263-91CF-AC7AF389995C}"/>
    <dgm:cxn modelId="{6C446D47-D3FA-49CD-9821-8E27BD45727E}" type="presOf" srcId="{8DE7860C-2ADA-4559-83AE-D429EB81CE72}" destId="{DF221202-0526-4821-8282-AA14966F6B57}" srcOrd="0" destOrd="0" presId="urn:microsoft.com/office/officeart/2005/8/layout/StepDownProcess"/>
    <dgm:cxn modelId="{6BEB20BF-53BA-4C41-8F1A-62BC501D0236}" type="presOf" srcId="{0607B98B-285C-49DD-B973-49F936B34150}" destId="{DF03C437-62D0-4D61-8EDE-FBB1BD26ACA4}" srcOrd="0" destOrd="0" presId="urn:microsoft.com/office/officeart/2005/8/layout/StepDownProcess"/>
    <dgm:cxn modelId="{82111D53-BF83-4ECB-B35D-2812F47ED5BA}" type="presOf" srcId="{754F26CC-9357-45AE-9E3E-C9ED954913FF}" destId="{144B9079-0B9E-4989-ADE4-DCABA8C1ED72}" srcOrd="0" destOrd="0" presId="urn:microsoft.com/office/officeart/2005/8/layout/StepDownProcess"/>
    <dgm:cxn modelId="{79E98C64-52F2-4EFB-9D43-8F6735B43A86}" srcId="{8587DCA1-3DBE-4F05-944D-5CC79853EBF1}" destId="{FD9A6DCE-444A-4BA0-8202-69E40F0BA55E}" srcOrd="2" destOrd="0" parTransId="{75135B71-7129-4504-91BD-0E8D0CA59561}" sibTransId="{4F5A9EBD-4B11-4617-B5AC-CAAFF7E55025}"/>
    <dgm:cxn modelId="{212E050D-9491-4BCA-95CB-431320388DAE}" type="presParOf" srcId="{24BA98FC-ABE3-48EB-8A1B-5E5D7FB4D609}" destId="{53174637-9EB0-430D-A56B-586028D2EEB3}" srcOrd="0" destOrd="0" presId="urn:microsoft.com/office/officeart/2005/8/layout/StepDownProcess"/>
    <dgm:cxn modelId="{08109A68-08D5-4F11-8217-E7073CF9CD32}" type="presParOf" srcId="{53174637-9EB0-430D-A56B-586028D2EEB3}" destId="{9567A899-F2E3-4E56-AAF5-7CE5ABD116D2}" srcOrd="0" destOrd="0" presId="urn:microsoft.com/office/officeart/2005/8/layout/StepDownProcess"/>
    <dgm:cxn modelId="{6DA26082-A506-40AD-857B-CB15178D86E5}" type="presParOf" srcId="{53174637-9EB0-430D-A56B-586028D2EEB3}" destId="{DF221202-0526-4821-8282-AA14966F6B57}" srcOrd="1" destOrd="0" presId="urn:microsoft.com/office/officeart/2005/8/layout/StepDownProcess"/>
    <dgm:cxn modelId="{C6F0D002-1248-443A-94C7-6C9AD7F7C211}" type="presParOf" srcId="{53174637-9EB0-430D-A56B-586028D2EEB3}" destId="{65A4799F-3D27-4A8E-8952-197EF5C3EAE7}" srcOrd="2" destOrd="0" presId="urn:microsoft.com/office/officeart/2005/8/layout/StepDownProcess"/>
    <dgm:cxn modelId="{71B9526C-DC1E-4BAE-9D97-33AC202AE503}" type="presParOf" srcId="{24BA98FC-ABE3-48EB-8A1B-5E5D7FB4D609}" destId="{7F402851-8CB4-4E5C-964E-2D1D26BF75ED}" srcOrd="1" destOrd="0" presId="urn:microsoft.com/office/officeart/2005/8/layout/StepDownProcess"/>
    <dgm:cxn modelId="{ABD0B606-2190-4F6C-A73B-753CCC0C6481}" type="presParOf" srcId="{24BA98FC-ABE3-48EB-8A1B-5E5D7FB4D609}" destId="{9A44CBCD-93D0-4504-82AD-1C41FA3B58CB}" srcOrd="2" destOrd="0" presId="urn:microsoft.com/office/officeart/2005/8/layout/StepDownProcess"/>
    <dgm:cxn modelId="{FE0A4C22-5825-4024-ACE6-698686F802B4}" type="presParOf" srcId="{9A44CBCD-93D0-4504-82AD-1C41FA3B58CB}" destId="{740DDE43-7C91-48AC-ACD4-AC4F578E68DD}" srcOrd="0" destOrd="0" presId="urn:microsoft.com/office/officeart/2005/8/layout/StepDownProcess"/>
    <dgm:cxn modelId="{6C92337F-EDF3-4F16-A92B-7739F12F3D14}" type="presParOf" srcId="{9A44CBCD-93D0-4504-82AD-1C41FA3B58CB}" destId="{DF03C437-62D0-4D61-8EDE-FBB1BD26ACA4}" srcOrd="1" destOrd="0" presId="urn:microsoft.com/office/officeart/2005/8/layout/StepDownProcess"/>
    <dgm:cxn modelId="{2F800307-7ACD-4FF8-B556-CFA3E61AA498}" type="presParOf" srcId="{9A44CBCD-93D0-4504-82AD-1C41FA3B58CB}" destId="{6A2932F3-1EC8-4CBA-A174-797B20FE81F2}" srcOrd="2" destOrd="0" presId="urn:microsoft.com/office/officeart/2005/8/layout/StepDownProcess"/>
    <dgm:cxn modelId="{D7492ED6-6C92-4224-B2FE-D4E2FD5CB4B9}" type="presParOf" srcId="{24BA98FC-ABE3-48EB-8A1B-5E5D7FB4D609}" destId="{D05812DD-A3AF-4CE0-8BF9-68AC40CDE442}" srcOrd="3" destOrd="0" presId="urn:microsoft.com/office/officeart/2005/8/layout/StepDownProcess"/>
    <dgm:cxn modelId="{9E6E125C-643E-4926-925E-B83F0165EC26}" type="presParOf" srcId="{24BA98FC-ABE3-48EB-8A1B-5E5D7FB4D609}" destId="{7D6F925E-E27E-41BA-8775-B32BD93EC80F}" srcOrd="4" destOrd="0" presId="urn:microsoft.com/office/officeart/2005/8/layout/StepDownProcess"/>
    <dgm:cxn modelId="{B0A07104-C3C0-4617-BCF4-1CB9170F1B39}" type="presParOf" srcId="{7D6F925E-E27E-41BA-8775-B32BD93EC80F}" destId="{D9A860E0-EE6E-4616-857C-4BC2411E9A91}" srcOrd="0" destOrd="0" presId="urn:microsoft.com/office/officeart/2005/8/layout/StepDownProcess"/>
    <dgm:cxn modelId="{3476B10A-C0E8-407D-97B6-69CBB9445005}" type="presParOf" srcId="{7D6F925E-E27E-41BA-8775-B32BD93EC80F}" destId="{3A6F23D7-3219-40EA-BB4D-6D1A42AD0A2A}" srcOrd="1" destOrd="0" presId="urn:microsoft.com/office/officeart/2005/8/layout/StepDownProcess"/>
    <dgm:cxn modelId="{627623E6-9DD8-4EB6-9819-C3E53CD870F3}" type="presParOf" srcId="{7D6F925E-E27E-41BA-8775-B32BD93EC80F}" destId="{16CC3DD7-0A5B-4020-9A33-20971B63A8CE}" srcOrd="2" destOrd="0" presId="urn:microsoft.com/office/officeart/2005/8/layout/StepDownProcess"/>
    <dgm:cxn modelId="{5784B086-4EAF-40A0-B3C0-BFF4569805AC}" type="presParOf" srcId="{24BA98FC-ABE3-48EB-8A1B-5E5D7FB4D609}" destId="{7FCE7AAB-534D-4963-A629-77A7D909E015}" srcOrd="5" destOrd="0" presId="urn:microsoft.com/office/officeart/2005/8/layout/StepDownProcess"/>
    <dgm:cxn modelId="{35DD9B78-A652-46B3-BD35-18EB83CB34D2}" type="presParOf" srcId="{24BA98FC-ABE3-48EB-8A1B-5E5D7FB4D609}" destId="{3021A9DC-C74E-40CE-A269-CD817B29856C}" srcOrd="6" destOrd="0" presId="urn:microsoft.com/office/officeart/2005/8/layout/StepDownProcess"/>
    <dgm:cxn modelId="{8FC6318D-A409-4FAF-9092-F09829902B40}" type="presParOf" srcId="{3021A9DC-C74E-40CE-A269-CD817B29856C}" destId="{7FBF2D19-9047-43B9-9694-59212414836A}" srcOrd="0" destOrd="0" presId="urn:microsoft.com/office/officeart/2005/8/layout/StepDownProcess"/>
    <dgm:cxn modelId="{FB67793C-6CCA-4172-98AE-FB9F9BDAA8D4}" type="presParOf" srcId="{3021A9DC-C74E-40CE-A269-CD817B29856C}" destId="{144B9079-0B9E-4989-ADE4-DCABA8C1ED72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0B1CD6-1B5E-47C2-B522-C9E039102AAE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A455474-236B-4DA0-B795-7A21428B1847}">
      <dgm:prSet phldrT="[Text]" custT="1"/>
      <dgm:spPr/>
      <dgm:t>
        <a:bodyPr/>
        <a:lstStyle/>
        <a:p>
          <a:r>
            <a:rPr lang="en-US" sz="4800" dirty="0" smtClean="0"/>
            <a:t>Inpatient Care</a:t>
          </a:r>
          <a:endParaRPr lang="en-US" sz="4800" dirty="0"/>
        </a:p>
      </dgm:t>
    </dgm:pt>
    <dgm:pt modelId="{4550183B-661C-4C57-8A55-39E116376BAF}" type="parTrans" cxnId="{571C593C-C51B-4F35-A2E3-1FAB19B5EBB1}">
      <dgm:prSet/>
      <dgm:spPr/>
      <dgm:t>
        <a:bodyPr/>
        <a:lstStyle/>
        <a:p>
          <a:endParaRPr lang="en-US" sz="4800"/>
        </a:p>
      </dgm:t>
    </dgm:pt>
    <dgm:pt modelId="{B789CF87-51FE-4633-A30D-94E89927044B}" type="sibTrans" cxnId="{571C593C-C51B-4F35-A2E3-1FAB19B5EBB1}">
      <dgm:prSet/>
      <dgm:spPr/>
      <dgm:t>
        <a:bodyPr/>
        <a:lstStyle/>
        <a:p>
          <a:endParaRPr lang="en-US" sz="4800"/>
        </a:p>
      </dgm:t>
    </dgm:pt>
    <dgm:pt modelId="{FDAEAB6C-3ACF-4432-BC9B-8AC3BA9DE5A4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Medical Team includes attending physician, UAMS medical residents, students, </a:t>
          </a:r>
          <a:r>
            <a:rPr lang="en-US" sz="2800" dirty="0" err="1" smtClean="0">
              <a:solidFill>
                <a:schemeClr val="bg1"/>
              </a:solidFill>
            </a:rPr>
            <a:t>PharmD</a:t>
          </a:r>
          <a:r>
            <a:rPr lang="en-US" sz="2800" dirty="0" smtClean="0">
              <a:solidFill>
                <a:schemeClr val="bg1"/>
              </a:solidFill>
            </a:rPr>
            <a:t>, and scribe who perform daily rounds</a:t>
          </a:r>
          <a:endParaRPr lang="en-US" sz="2800" dirty="0">
            <a:solidFill>
              <a:schemeClr val="bg1"/>
            </a:solidFill>
          </a:endParaRPr>
        </a:p>
      </dgm:t>
    </dgm:pt>
    <dgm:pt modelId="{4A735FE1-292E-4D7B-83D2-BC863A51991B}" type="parTrans" cxnId="{470110AF-97B6-43E8-A28A-6860A61A44C5}">
      <dgm:prSet/>
      <dgm:spPr/>
      <dgm:t>
        <a:bodyPr/>
        <a:lstStyle/>
        <a:p>
          <a:endParaRPr lang="en-US" sz="4800"/>
        </a:p>
      </dgm:t>
    </dgm:pt>
    <dgm:pt modelId="{0FDD59F3-CB3D-4830-A73E-3DA3D9E35271}" type="sibTrans" cxnId="{470110AF-97B6-43E8-A28A-6860A61A44C5}">
      <dgm:prSet/>
      <dgm:spPr/>
      <dgm:t>
        <a:bodyPr/>
        <a:lstStyle/>
        <a:p>
          <a:endParaRPr lang="en-US" sz="4800"/>
        </a:p>
      </dgm:t>
    </dgm:pt>
    <dgm:pt modelId="{55E0508E-6B04-474A-A270-8638CBB4BE0F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Discuss inpatient care and plans for discharge</a:t>
          </a:r>
          <a:endParaRPr lang="en-US" sz="2800" dirty="0">
            <a:solidFill>
              <a:schemeClr val="bg1"/>
            </a:solidFill>
          </a:endParaRPr>
        </a:p>
      </dgm:t>
    </dgm:pt>
    <dgm:pt modelId="{9BF72831-0672-4D67-98BC-E5F5B1249499}" type="parTrans" cxnId="{9F302B47-6585-49B9-86B2-5118283C27C9}">
      <dgm:prSet/>
      <dgm:spPr/>
    </dgm:pt>
    <dgm:pt modelId="{93F34821-1D00-4E18-83EA-D5C591C8872E}" type="sibTrans" cxnId="{9F302B47-6585-49B9-86B2-5118283C27C9}">
      <dgm:prSet/>
      <dgm:spPr/>
    </dgm:pt>
    <dgm:pt modelId="{88C77315-3241-45A2-97AC-EEE98303EA6D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bg1"/>
              </a:solidFill>
            </a:rPr>
            <a:t>PharmD</a:t>
          </a:r>
          <a:r>
            <a:rPr lang="en-US" sz="2800" dirty="0" smtClean="0">
              <a:solidFill>
                <a:schemeClr val="bg1"/>
              </a:solidFill>
            </a:rPr>
            <a:t> assists in medication selection, duration, and dosing</a:t>
          </a:r>
          <a:endParaRPr lang="en-US" sz="2800" dirty="0">
            <a:solidFill>
              <a:schemeClr val="bg1"/>
            </a:solidFill>
          </a:endParaRPr>
        </a:p>
      </dgm:t>
    </dgm:pt>
    <dgm:pt modelId="{A074B3D7-3022-402F-A33F-91898C10E736}" type="parTrans" cxnId="{153640A7-DFDD-46F7-87DC-CCF23F875229}">
      <dgm:prSet/>
      <dgm:spPr/>
    </dgm:pt>
    <dgm:pt modelId="{CE51B574-E23A-44AF-A2B8-F507C8F128D0}" type="sibTrans" cxnId="{153640A7-DFDD-46F7-87DC-CCF23F875229}">
      <dgm:prSet/>
      <dgm:spPr/>
    </dgm:pt>
    <dgm:pt modelId="{07AD5893-F6EE-4B0C-AD38-D9B7539D06A9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bg1"/>
              </a:solidFill>
            </a:rPr>
            <a:t>PharmD</a:t>
          </a:r>
          <a:r>
            <a:rPr lang="en-US" sz="2800" dirty="0" smtClean="0">
              <a:solidFill>
                <a:schemeClr val="bg1"/>
              </a:solidFill>
            </a:rPr>
            <a:t> focuses on UAMS patients medication discrepancies </a:t>
          </a:r>
          <a:endParaRPr lang="en-US" sz="2800" dirty="0">
            <a:solidFill>
              <a:schemeClr val="bg1"/>
            </a:solidFill>
          </a:endParaRPr>
        </a:p>
      </dgm:t>
    </dgm:pt>
    <dgm:pt modelId="{DB8DF039-0899-4EA0-870B-E5CEBBE30CDA}" type="parTrans" cxnId="{611DD9CB-76CC-478F-8D1A-CAFD05BA6860}">
      <dgm:prSet/>
      <dgm:spPr/>
    </dgm:pt>
    <dgm:pt modelId="{12B42F48-1671-4305-8777-A7D7E6C4E61F}" type="sibTrans" cxnId="{611DD9CB-76CC-478F-8D1A-CAFD05BA6860}">
      <dgm:prSet/>
      <dgm:spPr/>
    </dgm:pt>
    <dgm:pt modelId="{DEFA460A-159D-4646-BEF6-3FA6833CB106}" type="pres">
      <dgm:prSet presAssocID="{480B1CD6-1B5E-47C2-B522-C9E039102A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06B180-689F-4329-91C7-1B5B52D13416}" type="pres">
      <dgm:prSet presAssocID="{9A455474-236B-4DA0-B795-7A21428B184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991F66-14DD-41A8-9579-BD1B1642BD70}" type="pres">
      <dgm:prSet presAssocID="{9A455474-236B-4DA0-B795-7A21428B184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4FFE13-02DB-4B05-A946-6F8FF331FBC0}" type="presOf" srcId="{88C77315-3241-45A2-97AC-EEE98303EA6D}" destId="{8A991F66-14DD-41A8-9579-BD1B1642BD70}" srcOrd="0" destOrd="1" presId="urn:microsoft.com/office/officeart/2005/8/layout/vList2"/>
    <dgm:cxn modelId="{9F302B47-6585-49B9-86B2-5118283C27C9}" srcId="{9A455474-236B-4DA0-B795-7A21428B1847}" destId="{55E0508E-6B04-474A-A270-8638CBB4BE0F}" srcOrd="3" destOrd="0" parTransId="{9BF72831-0672-4D67-98BC-E5F5B1249499}" sibTransId="{93F34821-1D00-4E18-83EA-D5C591C8872E}"/>
    <dgm:cxn modelId="{470110AF-97B6-43E8-A28A-6860A61A44C5}" srcId="{9A455474-236B-4DA0-B795-7A21428B1847}" destId="{FDAEAB6C-3ACF-4432-BC9B-8AC3BA9DE5A4}" srcOrd="0" destOrd="0" parTransId="{4A735FE1-292E-4D7B-83D2-BC863A51991B}" sibTransId="{0FDD59F3-CB3D-4830-A73E-3DA3D9E35271}"/>
    <dgm:cxn modelId="{F8848424-65BF-4545-845D-50688632DB11}" type="presOf" srcId="{55E0508E-6B04-474A-A270-8638CBB4BE0F}" destId="{8A991F66-14DD-41A8-9579-BD1B1642BD70}" srcOrd="0" destOrd="3" presId="urn:microsoft.com/office/officeart/2005/8/layout/vList2"/>
    <dgm:cxn modelId="{B5A26B09-9A85-4D1C-A124-CE4442AF23D6}" type="presOf" srcId="{480B1CD6-1B5E-47C2-B522-C9E039102AAE}" destId="{DEFA460A-159D-4646-BEF6-3FA6833CB106}" srcOrd="0" destOrd="0" presId="urn:microsoft.com/office/officeart/2005/8/layout/vList2"/>
    <dgm:cxn modelId="{611DD9CB-76CC-478F-8D1A-CAFD05BA6860}" srcId="{9A455474-236B-4DA0-B795-7A21428B1847}" destId="{07AD5893-F6EE-4B0C-AD38-D9B7539D06A9}" srcOrd="2" destOrd="0" parTransId="{DB8DF039-0899-4EA0-870B-E5CEBBE30CDA}" sibTransId="{12B42F48-1671-4305-8777-A7D7E6C4E61F}"/>
    <dgm:cxn modelId="{153640A7-DFDD-46F7-87DC-CCF23F875229}" srcId="{9A455474-236B-4DA0-B795-7A21428B1847}" destId="{88C77315-3241-45A2-97AC-EEE98303EA6D}" srcOrd="1" destOrd="0" parTransId="{A074B3D7-3022-402F-A33F-91898C10E736}" sibTransId="{CE51B574-E23A-44AF-A2B8-F507C8F128D0}"/>
    <dgm:cxn modelId="{FC81224D-A3A7-4181-A782-DCE9A7DFB024}" type="presOf" srcId="{FDAEAB6C-3ACF-4432-BC9B-8AC3BA9DE5A4}" destId="{8A991F66-14DD-41A8-9579-BD1B1642BD70}" srcOrd="0" destOrd="0" presId="urn:microsoft.com/office/officeart/2005/8/layout/vList2"/>
    <dgm:cxn modelId="{571C593C-C51B-4F35-A2E3-1FAB19B5EBB1}" srcId="{480B1CD6-1B5E-47C2-B522-C9E039102AAE}" destId="{9A455474-236B-4DA0-B795-7A21428B1847}" srcOrd="0" destOrd="0" parTransId="{4550183B-661C-4C57-8A55-39E116376BAF}" sibTransId="{B789CF87-51FE-4633-A30D-94E89927044B}"/>
    <dgm:cxn modelId="{CA6523F8-EBD1-44B4-AE6B-64C334BFF21D}" type="presOf" srcId="{07AD5893-F6EE-4B0C-AD38-D9B7539D06A9}" destId="{8A991F66-14DD-41A8-9579-BD1B1642BD70}" srcOrd="0" destOrd="2" presId="urn:microsoft.com/office/officeart/2005/8/layout/vList2"/>
    <dgm:cxn modelId="{23E798E3-1133-4D3A-AD1B-3A15709A0B39}" type="presOf" srcId="{9A455474-236B-4DA0-B795-7A21428B1847}" destId="{FD06B180-689F-4329-91C7-1B5B52D13416}" srcOrd="0" destOrd="0" presId="urn:microsoft.com/office/officeart/2005/8/layout/vList2"/>
    <dgm:cxn modelId="{FAA64B17-05ED-41B7-9808-070A3241D20C}" type="presParOf" srcId="{DEFA460A-159D-4646-BEF6-3FA6833CB106}" destId="{FD06B180-689F-4329-91C7-1B5B52D13416}" srcOrd="0" destOrd="0" presId="urn:microsoft.com/office/officeart/2005/8/layout/vList2"/>
    <dgm:cxn modelId="{A8BBF7F3-04C3-4CAA-A01B-FD5376525232}" type="presParOf" srcId="{DEFA460A-159D-4646-BEF6-3FA6833CB106}" destId="{8A991F66-14DD-41A8-9579-BD1B1642BD7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80B1CD6-1B5E-47C2-B522-C9E039102AAE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A455474-236B-4DA0-B795-7A21428B1847}">
      <dgm:prSet phldrT="[Text]" custT="1"/>
      <dgm:spPr/>
      <dgm:t>
        <a:bodyPr/>
        <a:lstStyle/>
        <a:p>
          <a:r>
            <a:rPr lang="en-US" sz="4800" dirty="0" smtClean="0"/>
            <a:t>Discharge</a:t>
          </a:r>
          <a:endParaRPr lang="en-US" sz="4800" dirty="0"/>
        </a:p>
      </dgm:t>
    </dgm:pt>
    <dgm:pt modelId="{4550183B-661C-4C57-8A55-39E116376BAF}" type="parTrans" cxnId="{571C593C-C51B-4F35-A2E3-1FAB19B5EBB1}">
      <dgm:prSet/>
      <dgm:spPr/>
      <dgm:t>
        <a:bodyPr/>
        <a:lstStyle/>
        <a:p>
          <a:endParaRPr lang="en-US" sz="4800"/>
        </a:p>
      </dgm:t>
    </dgm:pt>
    <dgm:pt modelId="{B789CF87-51FE-4633-A30D-94E89927044B}" type="sibTrans" cxnId="{571C593C-C51B-4F35-A2E3-1FAB19B5EBB1}">
      <dgm:prSet/>
      <dgm:spPr/>
      <dgm:t>
        <a:bodyPr/>
        <a:lstStyle/>
        <a:p>
          <a:endParaRPr lang="en-US" sz="4800"/>
        </a:p>
      </dgm:t>
    </dgm:pt>
    <dgm:pt modelId="{FDAEAB6C-3ACF-4432-BC9B-8AC3BA9DE5A4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UAMS patients identified by </a:t>
          </a:r>
          <a:r>
            <a:rPr lang="en-US" sz="2800" dirty="0" err="1" smtClean="0">
              <a:solidFill>
                <a:schemeClr val="bg1"/>
              </a:solidFill>
            </a:rPr>
            <a:t>PharmD</a:t>
          </a:r>
          <a:r>
            <a:rPr lang="en-US" sz="2800" dirty="0" smtClean="0">
              <a:solidFill>
                <a:schemeClr val="bg1"/>
              </a:solidFill>
            </a:rPr>
            <a:t> and hospital case managers </a:t>
          </a:r>
          <a:endParaRPr lang="en-US" sz="2800" dirty="0">
            <a:solidFill>
              <a:schemeClr val="bg1"/>
            </a:solidFill>
          </a:endParaRPr>
        </a:p>
      </dgm:t>
    </dgm:pt>
    <dgm:pt modelId="{4A735FE1-292E-4D7B-83D2-BC863A51991B}" type="parTrans" cxnId="{470110AF-97B6-43E8-A28A-6860A61A44C5}">
      <dgm:prSet/>
      <dgm:spPr/>
      <dgm:t>
        <a:bodyPr/>
        <a:lstStyle/>
        <a:p>
          <a:endParaRPr lang="en-US" sz="4800"/>
        </a:p>
      </dgm:t>
    </dgm:pt>
    <dgm:pt modelId="{0FDD59F3-CB3D-4830-A73E-3DA3D9E35271}" type="sibTrans" cxnId="{470110AF-97B6-43E8-A28A-6860A61A44C5}">
      <dgm:prSet/>
      <dgm:spPr/>
      <dgm:t>
        <a:bodyPr/>
        <a:lstStyle/>
        <a:p>
          <a:endParaRPr lang="en-US" sz="4800"/>
        </a:p>
      </dgm:t>
    </dgm:pt>
    <dgm:pt modelId="{9FECD65B-C62E-480B-8C43-1906056A0F66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Brief discharge counseling and verification of information performed by </a:t>
          </a:r>
          <a:r>
            <a:rPr lang="en-US" sz="2800" dirty="0" err="1" smtClean="0">
              <a:solidFill>
                <a:schemeClr val="bg1"/>
              </a:solidFill>
            </a:rPr>
            <a:t>PharmD</a:t>
          </a:r>
          <a:r>
            <a:rPr lang="en-US" sz="2800" dirty="0" smtClean="0">
              <a:solidFill>
                <a:schemeClr val="bg1"/>
              </a:solidFill>
            </a:rPr>
            <a:t> or </a:t>
          </a:r>
          <a:r>
            <a:rPr lang="en-US" sz="2800" dirty="0" err="1" smtClean="0">
              <a:solidFill>
                <a:schemeClr val="bg1"/>
              </a:solidFill>
            </a:rPr>
            <a:t>PharmD</a:t>
          </a:r>
          <a:r>
            <a:rPr lang="en-US" sz="2800" dirty="0" smtClean="0">
              <a:solidFill>
                <a:schemeClr val="bg1"/>
              </a:solidFill>
            </a:rPr>
            <a:t> student</a:t>
          </a:r>
          <a:endParaRPr lang="en-US" sz="2800" dirty="0">
            <a:solidFill>
              <a:schemeClr val="bg1"/>
            </a:solidFill>
          </a:endParaRPr>
        </a:p>
      </dgm:t>
    </dgm:pt>
    <dgm:pt modelId="{DF63058E-2A44-4205-894D-B2A0CD13B358}" type="parTrans" cxnId="{51F6869F-4BF6-4157-B983-CCE8CC3D1729}">
      <dgm:prSet/>
      <dgm:spPr/>
      <dgm:t>
        <a:bodyPr/>
        <a:lstStyle/>
        <a:p>
          <a:endParaRPr lang="en-US"/>
        </a:p>
      </dgm:t>
    </dgm:pt>
    <dgm:pt modelId="{EBD4C7A9-BB94-44B1-AF08-204BA8AB9F82}" type="sibTrans" cxnId="{51F6869F-4BF6-4157-B983-CCE8CC3D1729}">
      <dgm:prSet/>
      <dgm:spPr/>
      <dgm:t>
        <a:bodyPr/>
        <a:lstStyle/>
        <a:p>
          <a:endParaRPr lang="en-US"/>
        </a:p>
      </dgm:t>
    </dgm:pt>
    <dgm:pt modelId="{049CA81B-060C-49B0-A90E-D52F3FD16CA5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Hospital Nurse provides updated medication list to patient and preferred community pharmacy*</a:t>
          </a:r>
          <a:endParaRPr lang="en-US" sz="2800" dirty="0">
            <a:solidFill>
              <a:schemeClr val="bg1"/>
            </a:solidFill>
          </a:endParaRPr>
        </a:p>
      </dgm:t>
    </dgm:pt>
    <dgm:pt modelId="{4E265117-7D13-4089-B398-F32191003A11}" type="parTrans" cxnId="{1B1BEBBD-4105-4F9F-8288-D94BC81529C6}">
      <dgm:prSet/>
      <dgm:spPr/>
    </dgm:pt>
    <dgm:pt modelId="{23DABBBB-7284-47E2-92F2-2F59F3695C69}" type="sibTrans" cxnId="{1B1BEBBD-4105-4F9F-8288-D94BC81529C6}">
      <dgm:prSet/>
      <dgm:spPr/>
    </dgm:pt>
    <dgm:pt modelId="{626F079E-F12C-4AD5-98BF-23963F7DDA95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Hospital Nurse calls UAMS South to schedule Follow-up Clinic Visit</a:t>
          </a:r>
          <a:endParaRPr lang="en-US" sz="2800" dirty="0">
            <a:solidFill>
              <a:schemeClr val="bg1"/>
            </a:solidFill>
          </a:endParaRPr>
        </a:p>
      </dgm:t>
    </dgm:pt>
    <dgm:pt modelId="{0DD8CCFF-2297-4096-B6ED-858B70F54AFE}" type="parTrans" cxnId="{693F3CAD-C6FE-4844-9B33-504A27D31DEA}">
      <dgm:prSet/>
      <dgm:spPr/>
    </dgm:pt>
    <dgm:pt modelId="{21D5C8BD-516F-441A-B469-254FE1FFADD3}" type="sibTrans" cxnId="{693F3CAD-C6FE-4844-9B33-504A27D31DEA}">
      <dgm:prSet/>
      <dgm:spPr/>
    </dgm:pt>
    <dgm:pt modelId="{DEFA460A-159D-4646-BEF6-3FA6833CB106}" type="pres">
      <dgm:prSet presAssocID="{480B1CD6-1B5E-47C2-B522-C9E039102A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06B180-689F-4329-91C7-1B5B52D13416}" type="pres">
      <dgm:prSet presAssocID="{9A455474-236B-4DA0-B795-7A21428B184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991F66-14DD-41A8-9579-BD1B1642BD70}" type="pres">
      <dgm:prSet presAssocID="{9A455474-236B-4DA0-B795-7A21428B184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1EA966-919F-4671-B4FE-9D854FEFE35C}" type="presOf" srcId="{9FECD65B-C62E-480B-8C43-1906056A0F66}" destId="{8A991F66-14DD-41A8-9579-BD1B1642BD70}" srcOrd="0" destOrd="1" presId="urn:microsoft.com/office/officeart/2005/8/layout/vList2"/>
    <dgm:cxn modelId="{470110AF-97B6-43E8-A28A-6860A61A44C5}" srcId="{9A455474-236B-4DA0-B795-7A21428B1847}" destId="{FDAEAB6C-3ACF-4432-BC9B-8AC3BA9DE5A4}" srcOrd="0" destOrd="0" parTransId="{4A735FE1-292E-4D7B-83D2-BC863A51991B}" sibTransId="{0FDD59F3-CB3D-4830-A73E-3DA3D9E35271}"/>
    <dgm:cxn modelId="{51F6869F-4BF6-4157-B983-CCE8CC3D1729}" srcId="{9A455474-236B-4DA0-B795-7A21428B1847}" destId="{9FECD65B-C62E-480B-8C43-1906056A0F66}" srcOrd="1" destOrd="0" parTransId="{DF63058E-2A44-4205-894D-B2A0CD13B358}" sibTransId="{EBD4C7A9-BB94-44B1-AF08-204BA8AB9F82}"/>
    <dgm:cxn modelId="{693F3CAD-C6FE-4844-9B33-504A27D31DEA}" srcId="{9A455474-236B-4DA0-B795-7A21428B1847}" destId="{626F079E-F12C-4AD5-98BF-23963F7DDA95}" srcOrd="3" destOrd="0" parTransId="{0DD8CCFF-2297-4096-B6ED-858B70F54AFE}" sibTransId="{21D5C8BD-516F-441A-B469-254FE1FFADD3}"/>
    <dgm:cxn modelId="{19A5C4DE-481F-482D-87B6-52F1A8C81F6A}" type="presOf" srcId="{049CA81B-060C-49B0-A90E-D52F3FD16CA5}" destId="{8A991F66-14DD-41A8-9579-BD1B1642BD70}" srcOrd="0" destOrd="2" presId="urn:microsoft.com/office/officeart/2005/8/layout/vList2"/>
    <dgm:cxn modelId="{ED4F0D28-E800-4378-AD66-FD843DF1D777}" type="presOf" srcId="{9A455474-236B-4DA0-B795-7A21428B1847}" destId="{FD06B180-689F-4329-91C7-1B5B52D13416}" srcOrd="0" destOrd="0" presId="urn:microsoft.com/office/officeart/2005/8/layout/vList2"/>
    <dgm:cxn modelId="{571C593C-C51B-4F35-A2E3-1FAB19B5EBB1}" srcId="{480B1CD6-1B5E-47C2-B522-C9E039102AAE}" destId="{9A455474-236B-4DA0-B795-7A21428B1847}" srcOrd="0" destOrd="0" parTransId="{4550183B-661C-4C57-8A55-39E116376BAF}" sibTransId="{B789CF87-51FE-4633-A30D-94E89927044B}"/>
    <dgm:cxn modelId="{CA5A9E98-F4E9-4DCF-A69E-EE07D5A09AD3}" type="presOf" srcId="{FDAEAB6C-3ACF-4432-BC9B-8AC3BA9DE5A4}" destId="{8A991F66-14DD-41A8-9579-BD1B1642BD70}" srcOrd="0" destOrd="0" presId="urn:microsoft.com/office/officeart/2005/8/layout/vList2"/>
    <dgm:cxn modelId="{1B1BEBBD-4105-4F9F-8288-D94BC81529C6}" srcId="{9A455474-236B-4DA0-B795-7A21428B1847}" destId="{049CA81B-060C-49B0-A90E-D52F3FD16CA5}" srcOrd="2" destOrd="0" parTransId="{4E265117-7D13-4089-B398-F32191003A11}" sibTransId="{23DABBBB-7284-47E2-92F2-2F59F3695C69}"/>
    <dgm:cxn modelId="{F616EA6A-D987-449F-818F-AFD51C52586A}" type="presOf" srcId="{480B1CD6-1B5E-47C2-B522-C9E039102AAE}" destId="{DEFA460A-159D-4646-BEF6-3FA6833CB106}" srcOrd="0" destOrd="0" presId="urn:microsoft.com/office/officeart/2005/8/layout/vList2"/>
    <dgm:cxn modelId="{6537FF6F-E3C6-4845-9036-42A3C99F1FF2}" type="presOf" srcId="{626F079E-F12C-4AD5-98BF-23963F7DDA95}" destId="{8A991F66-14DD-41A8-9579-BD1B1642BD70}" srcOrd="0" destOrd="3" presId="urn:microsoft.com/office/officeart/2005/8/layout/vList2"/>
    <dgm:cxn modelId="{BA8B80A3-D25E-4383-B206-F633D7BDD752}" type="presParOf" srcId="{DEFA460A-159D-4646-BEF6-3FA6833CB106}" destId="{FD06B180-689F-4329-91C7-1B5B52D13416}" srcOrd="0" destOrd="0" presId="urn:microsoft.com/office/officeart/2005/8/layout/vList2"/>
    <dgm:cxn modelId="{5459D107-B135-4557-AB38-ED13D9D9F2B6}" type="presParOf" srcId="{DEFA460A-159D-4646-BEF6-3FA6833CB106}" destId="{8A991F66-14DD-41A8-9579-BD1B1642BD7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80B1CD6-1B5E-47C2-B522-C9E039102AAE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A455474-236B-4DA0-B795-7A21428B1847}">
      <dgm:prSet phldrT="[Text]" custT="1"/>
      <dgm:spPr/>
      <dgm:t>
        <a:bodyPr/>
        <a:lstStyle/>
        <a:p>
          <a:r>
            <a:rPr lang="en-US" sz="4800" dirty="0" smtClean="0"/>
            <a:t>Follow-up Phone Call</a:t>
          </a:r>
          <a:endParaRPr lang="en-US" sz="4800" dirty="0"/>
        </a:p>
      </dgm:t>
    </dgm:pt>
    <dgm:pt modelId="{4550183B-661C-4C57-8A55-39E116376BAF}" type="parTrans" cxnId="{571C593C-C51B-4F35-A2E3-1FAB19B5EBB1}">
      <dgm:prSet/>
      <dgm:spPr/>
      <dgm:t>
        <a:bodyPr/>
        <a:lstStyle/>
        <a:p>
          <a:endParaRPr lang="en-US"/>
        </a:p>
      </dgm:t>
    </dgm:pt>
    <dgm:pt modelId="{B789CF87-51FE-4633-A30D-94E89927044B}" type="sibTrans" cxnId="{571C593C-C51B-4F35-A2E3-1FAB19B5EBB1}">
      <dgm:prSet/>
      <dgm:spPr/>
      <dgm:t>
        <a:bodyPr/>
        <a:lstStyle/>
        <a:p>
          <a:endParaRPr lang="en-US"/>
        </a:p>
      </dgm:t>
    </dgm:pt>
    <dgm:pt modelId="{FDAEAB6C-3ACF-4432-BC9B-8AC3BA9DE5A4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Led by </a:t>
          </a:r>
          <a:r>
            <a:rPr lang="en-US" sz="2800" dirty="0" err="1" smtClean="0">
              <a:solidFill>
                <a:schemeClr val="bg1"/>
              </a:solidFill>
            </a:rPr>
            <a:t>PharmD</a:t>
          </a:r>
          <a:r>
            <a:rPr lang="en-US" sz="2800" dirty="0" smtClean="0">
              <a:solidFill>
                <a:schemeClr val="bg1"/>
              </a:solidFill>
            </a:rPr>
            <a:t> or </a:t>
          </a:r>
          <a:r>
            <a:rPr lang="en-US" sz="2800" dirty="0" err="1" smtClean="0">
              <a:solidFill>
                <a:schemeClr val="bg1"/>
              </a:solidFill>
            </a:rPr>
            <a:t>PharmD</a:t>
          </a:r>
          <a:r>
            <a:rPr lang="en-US" sz="2800" dirty="0" smtClean="0">
              <a:solidFill>
                <a:schemeClr val="bg1"/>
              </a:solidFill>
            </a:rPr>
            <a:t> student within 48 hours of discharge</a:t>
          </a:r>
          <a:endParaRPr lang="en-US" sz="2800" dirty="0">
            <a:solidFill>
              <a:schemeClr val="bg1"/>
            </a:solidFill>
          </a:endParaRPr>
        </a:p>
      </dgm:t>
    </dgm:pt>
    <dgm:pt modelId="{4A735FE1-292E-4D7B-83D2-BC863A51991B}" type="parTrans" cxnId="{470110AF-97B6-43E8-A28A-6860A61A44C5}">
      <dgm:prSet/>
      <dgm:spPr/>
      <dgm:t>
        <a:bodyPr/>
        <a:lstStyle/>
        <a:p>
          <a:endParaRPr lang="en-US"/>
        </a:p>
      </dgm:t>
    </dgm:pt>
    <dgm:pt modelId="{0FDD59F3-CB3D-4830-A73E-3DA3D9E35271}" type="sibTrans" cxnId="{470110AF-97B6-43E8-A28A-6860A61A44C5}">
      <dgm:prSet/>
      <dgm:spPr/>
      <dgm:t>
        <a:bodyPr/>
        <a:lstStyle/>
        <a:p>
          <a:endParaRPr lang="en-US"/>
        </a:p>
      </dgm:t>
    </dgm:pt>
    <dgm:pt modelId="{518DF197-9990-4404-B662-9BBCDD87C625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Call to patient’s community pharmacist</a:t>
          </a:r>
          <a:endParaRPr lang="en-US" sz="2800" dirty="0">
            <a:solidFill>
              <a:schemeClr val="bg1"/>
            </a:solidFill>
          </a:endParaRPr>
        </a:p>
      </dgm:t>
    </dgm:pt>
    <dgm:pt modelId="{4DE3144D-E7F6-4D5B-890F-14311BB9F1DE}" type="parTrans" cxnId="{C3ED1D51-4811-4B60-A3C3-EB8AAC9DB6CA}">
      <dgm:prSet/>
      <dgm:spPr/>
    </dgm:pt>
    <dgm:pt modelId="{EC323378-4012-453A-AFCE-7DA47313DD24}" type="sibTrans" cxnId="{C3ED1D51-4811-4B60-A3C3-EB8AAC9DB6CA}">
      <dgm:prSet/>
      <dgm:spPr/>
    </dgm:pt>
    <dgm:pt modelId="{8093DED1-31FC-4DC4-83D8-6BA02C815605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Call patient or patient caregiver (2 attempts)</a:t>
          </a:r>
          <a:endParaRPr lang="en-US" sz="2800" dirty="0">
            <a:solidFill>
              <a:schemeClr val="bg1"/>
            </a:solidFill>
          </a:endParaRPr>
        </a:p>
      </dgm:t>
    </dgm:pt>
    <dgm:pt modelId="{8D8BD431-C106-4C0C-A166-9798C9794232}" type="parTrans" cxnId="{BDFD6E23-19B4-4BE2-83C5-ECC4FDD58459}">
      <dgm:prSet/>
      <dgm:spPr/>
    </dgm:pt>
    <dgm:pt modelId="{279E2E31-6468-48EB-8C37-D2A5ACA6E701}" type="sibTrans" cxnId="{BDFD6E23-19B4-4BE2-83C5-ECC4FDD58459}">
      <dgm:prSet/>
      <dgm:spPr/>
    </dgm:pt>
    <dgm:pt modelId="{199BBD36-E873-4219-9410-2D2A3DC5BE20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UAMS South discharged patients emailed to QI Nurse and </a:t>
          </a:r>
          <a:r>
            <a:rPr lang="en-US" sz="2800" dirty="0" err="1" smtClean="0">
              <a:solidFill>
                <a:schemeClr val="bg1"/>
              </a:solidFill>
            </a:rPr>
            <a:t>PharmD</a:t>
          </a:r>
          <a:r>
            <a:rPr lang="en-US" sz="2800" dirty="0" smtClean="0">
              <a:solidFill>
                <a:schemeClr val="bg1"/>
              </a:solidFill>
            </a:rPr>
            <a:t> daily</a:t>
          </a:r>
          <a:endParaRPr lang="en-US" sz="2800" dirty="0">
            <a:solidFill>
              <a:schemeClr val="bg1"/>
            </a:solidFill>
          </a:endParaRPr>
        </a:p>
      </dgm:t>
    </dgm:pt>
    <dgm:pt modelId="{C1BD10C6-B9D2-4C3C-84E5-334CE7FF30DB}" type="parTrans" cxnId="{8B64BE0C-64F5-4038-9AF4-C8A579619E84}">
      <dgm:prSet/>
      <dgm:spPr/>
    </dgm:pt>
    <dgm:pt modelId="{338F21C8-CDAE-437B-88A2-BE2817E6FA35}" type="sibTrans" cxnId="{8B64BE0C-64F5-4038-9AF4-C8A579619E84}">
      <dgm:prSet/>
      <dgm:spPr/>
    </dgm:pt>
    <dgm:pt modelId="{2D92B3E9-DE31-42DC-818D-CEFE2CF1D0C5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TOC phone script utilized</a:t>
          </a:r>
          <a:endParaRPr lang="en-US" sz="2800" dirty="0">
            <a:solidFill>
              <a:schemeClr val="bg1"/>
            </a:solidFill>
          </a:endParaRPr>
        </a:p>
      </dgm:t>
    </dgm:pt>
    <dgm:pt modelId="{7B9D8FD5-626A-462D-A147-EC00E327123E}" type="parTrans" cxnId="{ECE17113-B09C-4EC6-BA9E-9CCFB9553FD4}">
      <dgm:prSet/>
      <dgm:spPr/>
    </dgm:pt>
    <dgm:pt modelId="{0A4D0F58-19C5-40A6-ACA6-FBCF18F107EC}" type="sibTrans" cxnId="{ECE17113-B09C-4EC6-BA9E-9CCFB9553FD4}">
      <dgm:prSet/>
      <dgm:spPr/>
    </dgm:pt>
    <dgm:pt modelId="{DEFA460A-159D-4646-BEF6-3FA6833CB106}" type="pres">
      <dgm:prSet presAssocID="{480B1CD6-1B5E-47C2-B522-C9E039102A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06B180-689F-4329-91C7-1B5B52D13416}" type="pres">
      <dgm:prSet presAssocID="{9A455474-236B-4DA0-B795-7A21428B184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991F66-14DD-41A8-9579-BD1B1642BD70}" type="pres">
      <dgm:prSet presAssocID="{9A455474-236B-4DA0-B795-7A21428B184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0110AF-97B6-43E8-A28A-6860A61A44C5}" srcId="{9A455474-236B-4DA0-B795-7A21428B1847}" destId="{FDAEAB6C-3ACF-4432-BC9B-8AC3BA9DE5A4}" srcOrd="1" destOrd="0" parTransId="{4A735FE1-292E-4D7B-83D2-BC863A51991B}" sibTransId="{0FDD59F3-CB3D-4830-A73E-3DA3D9E35271}"/>
    <dgm:cxn modelId="{4C54B616-3155-4329-B5D4-3B78910AA964}" type="presOf" srcId="{8093DED1-31FC-4DC4-83D8-6BA02C815605}" destId="{8A991F66-14DD-41A8-9579-BD1B1642BD70}" srcOrd="0" destOrd="3" presId="urn:microsoft.com/office/officeart/2005/8/layout/vList2"/>
    <dgm:cxn modelId="{6C311812-C0DD-4FDE-954E-6E69195AFDD3}" type="presOf" srcId="{9A455474-236B-4DA0-B795-7A21428B1847}" destId="{FD06B180-689F-4329-91C7-1B5B52D13416}" srcOrd="0" destOrd="0" presId="urn:microsoft.com/office/officeart/2005/8/layout/vList2"/>
    <dgm:cxn modelId="{6D88657C-7C9D-4EFF-A213-AEB490455E08}" type="presOf" srcId="{480B1CD6-1B5E-47C2-B522-C9E039102AAE}" destId="{DEFA460A-159D-4646-BEF6-3FA6833CB106}" srcOrd="0" destOrd="0" presId="urn:microsoft.com/office/officeart/2005/8/layout/vList2"/>
    <dgm:cxn modelId="{7051E8D3-AE23-4E7C-9403-C30BE866DE81}" type="presOf" srcId="{FDAEAB6C-3ACF-4432-BC9B-8AC3BA9DE5A4}" destId="{8A991F66-14DD-41A8-9579-BD1B1642BD70}" srcOrd="0" destOrd="1" presId="urn:microsoft.com/office/officeart/2005/8/layout/vList2"/>
    <dgm:cxn modelId="{C6426CA2-A79A-4BD1-903A-15985201822E}" type="presOf" srcId="{199BBD36-E873-4219-9410-2D2A3DC5BE20}" destId="{8A991F66-14DD-41A8-9579-BD1B1642BD70}" srcOrd="0" destOrd="0" presId="urn:microsoft.com/office/officeart/2005/8/layout/vList2"/>
    <dgm:cxn modelId="{C3ED1D51-4811-4B60-A3C3-EB8AAC9DB6CA}" srcId="{9A455474-236B-4DA0-B795-7A21428B1847}" destId="{518DF197-9990-4404-B662-9BBCDD87C625}" srcOrd="2" destOrd="0" parTransId="{4DE3144D-E7F6-4D5B-890F-14311BB9F1DE}" sibTransId="{EC323378-4012-453A-AFCE-7DA47313DD24}"/>
    <dgm:cxn modelId="{C1F39CE5-B775-4085-B56F-4FA6516E22E8}" type="presOf" srcId="{518DF197-9990-4404-B662-9BBCDD87C625}" destId="{8A991F66-14DD-41A8-9579-BD1B1642BD70}" srcOrd="0" destOrd="2" presId="urn:microsoft.com/office/officeart/2005/8/layout/vList2"/>
    <dgm:cxn modelId="{BDFD6E23-19B4-4BE2-83C5-ECC4FDD58459}" srcId="{9A455474-236B-4DA0-B795-7A21428B1847}" destId="{8093DED1-31FC-4DC4-83D8-6BA02C815605}" srcOrd="3" destOrd="0" parTransId="{8D8BD431-C106-4C0C-A166-9798C9794232}" sibTransId="{279E2E31-6468-48EB-8C37-D2A5ACA6E701}"/>
    <dgm:cxn modelId="{8B64BE0C-64F5-4038-9AF4-C8A579619E84}" srcId="{9A455474-236B-4DA0-B795-7A21428B1847}" destId="{199BBD36-E873-4219-9410-2D2A3DC5BE20}" srcOrd="0" destOrd="0" parTransId="{C1BD10C6-B9D2-4C3C-84E5-334CE7FF30DB}" sibTransId="{338F21C8-CDAE-437B-88A2-BE2817E6FA35}"/>
    <dgm:cxn modelId="{571C593C-C51B-4F35-A2E3-1FAB19B5EBB1}" srcId="{480B1CD6-1B5E-47C2-B522-C9E039102AAE}" destId="{9A455474-236B-4DA0-B795-7A21428B1847}" srcOrd="0" destOrd="0" parTransId="{4550183B-661C-4C57-8A55-39E116376BAF}" sibTransId="{B789CF87-51FE-4633-A30D-94E89927044B}"/>
    <dgm:cxn modelId="{E17A69FA-CDC7-483B-BB67-749549EB7037}" type="presOf" srcId="{2D92B3E9-DE31-42DC-818D-CEFE2CF1D0C5}" destId="{8A991F66-14DD-41A8-9579-BD1B1642BD70}" srcOrd="0" destOrd="4" presId="urn:microsoft.com/office/officeart/2005/8/layout/vList2"/>
    <dgm:cxn modelId="{ECE17113-B09C-4EC6-BA9E-9CCFB9553FD4}" srcId="{9A455474-236B-4DA0-B795-7A21428B1847}" destId="{2D92B3E9-DE31-42DC-818D-CEFE2CF1D0C5}" srcOrd="4" destOrd="0" parTransId="{7B9D8FD5-626A-462D-A147-EC00E327123E}" sibTransId="{0A4D0F58-19C5-40A6-ACA6-FBCF18F107EC}"/>
    <dgm:cxn modelId="{F56D92F1-471B-4743-BE60-0960F159D1F2}" type="presParOf" srcId="{DEFA460A-159D-4646-BEF6-3FA6833CB106}" destId="{FD06B180-689F-4329-91C7-1B5B52D13416}" srcOrd="0" destOrd="0" presId="urn:microsoft.com/office/officeart/2005/8/layout/vList2"/>
    <dgm:cxn modelId="{62144C8E-399E-4389-9E54-CF182C1484BF}" type="presParOf" srcId="{DEFA460A-159D-4646-BEF6-3FA6833CB106}" destId="{8A991F66-14DD-41A8-9579-BD1B1642BD7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80B1CD6-1B5E-47C2-B522-C9E039102AAE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A455474-236B-4DA0-B795-7A21428B1847}">
      <dgm:prSet phldrT="[Text]" custT="1"/>
      <dgm:spPr/>
      <dgm:t>
        <a:bodyPr/>
        <a:lstStyle/>
        <a:p>
          <a:r>
            <a:rPr lang="en-US" sz="4800" dirty="0" smtClean="0"/>
            <a:t>Phone Call Script</a:t>
          </a:r>
          <a:endParaRPr lang="en-US" sz="4800" dirty="0"/>
        </a:p>
      </dgm:t>
    </dgm:pt>
    <dgm:pt modelId="{4550183B-661C-4C57-8A55-39E116376BAF}" type="parTrans" cxnId="{571C593C-C51B-4F35-A2E3-1FAB19B5EBB1}">
      <dgm:prSet/>
      <dgm:spPr/>
      <dgm:t>
        <a:bodyPr/>
        <a:lstStyle/>
        <a:p>
          <a:endParaRPr lang="en-US"/>
        </a:p>
      </dgm:t>
    </dgm:pt>
    <dgm:pt modelId="{B789CF87-51FE-4633-A30D-94E89927044B}" type="sibTrans" cxnId="{571C593C-C51B-4F35-A2E3-1FAB19B5EBB1}">
      <dgm:prSet/>
      <dgm:spPr/>
      <dgm:t>
        <a:bodyPr/>
        <a:lstStyle/>
        <a:p>
          <a:endParaRPr lang="en-US"/>
        </a:p>
      </dgm:t>
    </dgm:pt>
    <dgm:pt modelId="{199BBD36-E873-4219-9410-2D2A3DC5BE20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How are you feeling?</a:t>
          </a:r>
          <a:endParaRPr lang="en-US" sz="2800" dirty="0">
            <a:solidFill>
              <a:schemeClr val="bg1"/>
            </a:solidFill>
          </a:endParaRPr>
        </a:p>
      </dgm:t>
    </dgm:pt>
    <dgm:pt modelId="{C1BD10C6-B9D2-4C3C-84E5-334CE7FF30DB}" type="parTrans" cxnId="{8B64BE0C-64F5-4038-9AF4-C8A579619E84}">
      <dgm:prSet/>
      <dgm:spPr/>
      <dgm:t>
        <a:bodyPr/>
        <a:lstStyle/>
        <a:p>
          <a:endParaRPr lang="en-US"/>
        </a:p>
      </dgm:t>
    </dgm:pt>
    <dgm:pt modelId="{338F21C8-CDAE-437B-88A2-BE2817E6FA35}" type="sibTrans" cxnId="{8B64BE0C-64F5-4038-9AF4-C8A579619E84}">
      <dgm:prSet/>
      <dgm:spPr/>
      <dgm:t>
        <a:bodyPr/>
        <a:lstStyle/>
        <a:p>
          <a:endParaRPr lang="en-US"/>
        </a:p>
      </dgm:t>
    </dgm:pt>
    <dgm:pt modelId="{E087431F-99FE-4815-B73F-ADCE2150BE2D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What appointments do you have ?</a:t>
          </a:r>
          <a:endParaRPr lang="en-US" sz="2800" dirty="0">
            <a:solidFill>
              <a:schemeClr val="bg1"/>
            </a:solidFill>
          </a:endParaRPr>
        </a:p>
      </dgm:t>
    </dgm:pt>
    <dgm:pt modelId="{E1D98B93-82CF-4DF7-87FD-3A661F641EEE}" type="parTrans" cxnId="{D4F6DCE7-28CB-4AB8-836F-029C1951E90C}">
      <dgm:prSet/>
      <dgm:spPr/>
      <dgm:t>
        <a:bodyPr/>
        <a:lstStyle/>
        <a:p>
          <a:endParaRPr lang="en-US"/>
        </a:p>
      </dgm:t>
    </dgm:pt>
    <dgm:pt modelId="{4410CCC2-9561-4546-8769-C73B5E58E3EF}" type="sibTrans" cxnId="{D4F6DCE7-28CB-4AB8-836F-029C1951E90C}">
      <dgm:prSet/>
      <dgm:spPr/>
      <dgm:t>
        <a:bodyPr/>
        <a:lstStyle/>
        <a:p>
          <a:endParaRPr lang="en-US"/>
        </a:p>
      </dgm:t>
    </dgm:pt>
    <dgm:pt modelId="{259633F9-8245-4A37-944B-C7F627BAF1E9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What imaging/labs/exams are scheduled?</a:t>
          </a:r>
          <a:endParaRPr lang="en-US" sz="2800" dirty="0">
            <a:solidFill>
              <a:schemeClr val="bg1"/>
            </a:solidFill>
          </a:endParaRPr>
        </a:p>
      </dgm:t>
    </dgm:pt>
    <dgm:pt modelId="{9B4F8742-30FC-4699-B84B-A5B434188174}" type="parTrans" cxnId="{067CF4D5-868E-4047-8A54-B4E7D1519DE2}">
      <dgm:prSet/>
      <dgm:spPr/>
      <dgm:t>
        <a:bodyPr/>
        <a:lstStyle/>
        <a:p>
          <a:endParaRPr lang="en-US"/>
        </a:p>
      </dgm:t>
    </dgm:pt>
    <dgm:pt modelId="{F695F0EB-DFF4-4BFB-9F6B-B5C95B7BD408}" type="sibTrans" cxnId="{067CF4D5-868E-4047-8A54-B4E7D1519DE2}">
      <dgm:prSet/>
      <dgm:spPr/>
      <dgm:t>
        <a:bodyPr/>
        <a:lstStyle/>
        <a:p>
          <a:endParaRPr lang="en-US"/>
        </a:p>
      </dgm:t>
    </dgm:pt>
    <dgm:pt modelId="{4112F79F-4EA9-4253-A94B-B6327472581B}">
      <dgm:prSet phldrT="[Text]" custT="1"/>
      <dgm:spPr/>
      <dgm:t>
        <a:bodyPr/>
        <a:lstStyle/>
        <a:p>
          <a:endParaRPr lang="en-US" sz="2800" dirty="0">
            <a:solidFill>
              <a:schemeClr val="bg1"/>
            </a:solidFill>
          </a:endParaRPr>
        </a:p>
      </dgm:t>
    </dgm:pt>
    <dgm:pt modelId="{0C426719-41C3-4CE7-9A69-C8A8AE110613}" type="parTrans" cxnId="{E369A6C3-57A7-4FBB-8AF9-912E5539E580}">
      <dgm:prSet/>
      <dgm:spPr/>
      <dgm:t>
        <a:bodyPr/>
        <a:lstStyle/>
        <a:p>
          <a:endParaRPr lang="en-US"/>
        </a:p>
      </dgm:t>
    </dgm:pt>
    <dgm:pt modelId="{F2A40135-1FDE-41D9-9203-E072F82B8DC8}" type="sibTrans" cxnId="{E369A6C3-57A7-4FBB-8AF9-912E5539E580}">
      <dgm:prSet/>
      <dgm:spPr/>
      <dgm:t>
        <a:bodyPr/>
        <a:lstStyle/>
        <a:p>
          <a:endParaRPr lang="en-US"/>
        </a:p>
      </dgm:t>
    </dgm:pt>
    <dgm:pt modelId="{91E9C925-9550-467B-BDC1-6D3628FE73BA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What issues/concerns do you have with your new medication(s)?</a:t>
          </a:r>
          <a:endParaRPr lang="en-US" sz="2800" dirty="0">
            <a:solidFill>
              <a:schemeClr val="bg1"/>
            </a:solidFill>
          </a:endParaRPr>
        </a:p>
      </dgm:t>
    </dgm:pt>
    <dgm:pt modelId="{09ECC102-8FFA-4632-8DC5-166147B03420}" type="parTrans" cxnId="{969A7D8E-B676-4FC0-999D-F454DBDB4B69}">
      <dgm:prSet/>
      <dgm:spPr/>
      <dgm:t>
        <a:bodyPr/>
        <a:lstStyle/>
        <a:p>
          <a:endParaRPr lang="en-US"/>
        </a:p>
      </dgm:t>
    </dgm:pt>
    <dgm:pt modelId="{80F142E2-6199-42CC-B015-40C945F1D778}" type="sibTrans" cxnId="{969A7D8E-B676-4FC0-999D-F454DBDB4B69}">
      <dgm:prSet/>
      <dgm:spPr/>
      <dgm:t>
        <a:bodyPr/>
        <a:lstStyle/>
        <a:p>
          <a:endParaRPr lang="en-US"/>
        </a:p>
      </dgm:t>
    </dgm:pt>
    <dgm:pt modelId="{BA8B8EB5-2ADF-4467-AF65-283F353A107D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Where you able to get your new medication(s)?</a:t>
          </a:r>
          <a:endParaRPr lang="en-US" sz="2800" dirty="0">
            <a:solidFill>
              <a:schemeClr val="bg1"/>
            </a:solidFill>
          </a:endParaRPr>
        </a:p>
      </dgm:t>
    </dgm:pt>
    <dgm:pt modelId="{AAD9C4EA-3259-40FE-9F92-E042846D463C}" type="parTrans" cxnId="{EE4FB1B2-DE2E-4097-800E-5D3E5E453566}">
      <dgm:prSet/>
      <dgm:spPr/>
      <dgm:t>
        <a:bodyPr/>
        <a:lstStyle/>
        <a:p>
          <a:endParaRPr lang="en-US"/>
        </a:p>
      </dgm:t>
    </dgm:pt>
    <dgm:pt modelId="{0C2B3AD9-238F-4348-A7BC-32E966260EBD}" type="sibTrans" cxnId="{EE4FB1B2-DE2E-4097-800E-5D3E5E453566}">
      <dgm:prSet/>
      <dgm:spPr/>
      <dgm:t>
        <a:bodyPr/>
        <a:lstStyle/>
        <a:p>
          <a:endParaRPr lang="en-US"/>
        </a:p>
      </dgm:t>
    </dgm:pt>
    <dgm:pt modelId="{58D802F3-7303-4795-962D-FA2000B58D84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What questions do you have for me? Your provider? Your case coordinator?</a:t>
          </a:r>
          <a:endParaRPr lang="en-US" sz="2800" dirty="0">
            <a:solidFill>
              <a:schemeClr val="bg1"/>
            </a:solidFill>
          </a:endParaRPr>
        </a:p>
      </dgm:t>
    </dgm:pt>
    <dgm:pt modelId="{625687C8-D662-46A7-8AC2-88F479F99EC5}" type="parTrans" cxnId="{74E3F247-DCD4-49B9-9EB0-72059AAFDFA1}">
      <dgm:prSet/>
      <dgm:spPr/>
      <dgm:t>
        <a:bodyPr/>
        <a:lstStyle/>
        <a:p>
          <a:endParaRPr lang="en-US"/>
        </a:p>
      </dgm:t>
    </dgm:pt>
    <dgm:pt modelId="{9CF0F442-3882-41D4-BA02-267D15BD33C2}" type="sibTrans" cxnId="{74E3F247-DCD4-49B9-9EB0-72059AAFDFA1}">
      <dgm:prSet/>
      <dgm:spPr/>
      <dgm:t>
        <a:bodyPr/>
        <a:lstStyle/>
        <a:p>
          <a:endParaRPr lang="en-US"/>
        </a:p>
      </dgm:t>
    </dgm:pt>
    <dgm:pt modelId="{B14A2F34-7330-45A4-9035-82CE09B6115B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How are you taking your new medication(s)?</a:t>
          </a:r>
          <a:endParaRPr lang="en-US" sz="2800" dirty="0">
            <a:solidFill>
              <a:schemeClr val="bg1"/>
            </a:solidFill>
          </a:endParaRPr>
        </a:p>
      </dgm:t>
    </dgm:pt>
    <dgm:pt modelId="{4E465523-FD21-4C1E-8EA6-126558B2F12C}" type="parTrans" cxnId="{1BD77BF9-E183-44F7-BB68-B34086A03BB1}">
      <dgm:prSet/>
      <dgm:spPr/>
      <dgm:t>
        <a:bodyPr/>
        <a:lstStyle/>
        <a:p>
          <a:endParaRPr lang="en-US"/>
        </a:p>
      </dgm:t>
    </dgm:pt>
    <dgm:pt modelId="{0283B44E-CC9F-4107-99DB-6EB39739F193}" type="sibTrans" cxnId="{1BD77BF9-E183-44F7-BB68-B34086A03BB1}">
      <dgm:prSet/>
      <dgm:spPr/>
      <dgm:t>
        <a:bodyPr/>
        <a:lstStyle/>
        <a:p>
          <a:endParaRPr lang="en-US"/>
        </a:p>
      </dgm:t>
    </dgm:pt>
    <dgm:pt modelId="{DEFA460A-159D-4646-BEF6-3FA6833CB106}" type="pres">
      <dgm:prSet presAssocID="{480B1CD6-1B5E-47C2-B522-C9E039102A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06B180-689F-4329-91C7-1B5B52D13416}" type="pres">
      <dgm:prSet presAssocID="{9A455474-236B-4DA0-B795-7A21428B184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991F66-14DD-41A8-9579-BD1B1642BD70}" type="pres">
      <dgm:prSet presAssocID="{9A455474-236B-4DA0-B795-7A21428B184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E7694F-B15B-4BC4-B5D1-578E24645EC5}" type="presOf" srcId="{480B1CD6-1B5E-47C2-B522-C9E039102AAE}" destId="{DEFA460A-159D-4646-BEF6-3FA6833CB106}" srcOrd="0" destOrd="0" presId="urn:microsoft.com/office/officeart/2005/8/layout/vList2"/>
    <dgm:cxn modelId="{067CF4D5-868E-4047-8A54-B4E7D1519DE2}" srcId="{9A455474-236B-4DA0-B795-7A21428B1847}" destId="{259633F9-8245-4A37-944B-C7F627BAF1E9}" srcOrd="2" destOrd="0" parTransId="{9B4F8742-30FC-4699-B84B-A5B434188174}" sibTransId="{F695F0EB-DFF4-4BFB-9F6B-B5C95B7BD408}"/>
    <dgm:cxn modelId="{1BD77BF9-E183-44F7-BB68-B34086A03BB1}" srcId="{9A455474-236B-4DA0-B795-7A21428B1847}" destId="{B14A2F34-7330-45A4-9035-82CE09B6115B}" srcOrd="4" destOrd="0" parTransId="{4E465523-FD21-4C1E-8EA6-126558B2F12C}" sibTransId="{0283B44E-CC9F-4107-99DB-6EB39739F193}"/>
    <dgm:cxn modelId="{6DC9DF2E-743A-48C5-8551-FBDA05F815D4}" type="presOf" srcId="{58D802F3-7303-4795-962D-FA2000B58D84}" destId="{8A991F66-14DD-41A8-9579-BD1B1642BD70}" srcOrd="0" destOrd="6" presId="urn:microsoft.com/office/officeart/2005/8/layout/vList2"/>
    <dgm:cxn modelId="{768F4807-C0FA-46DD-BF4D-053252ED5185}" type="presOf" srcId="{4112F79F-4EA9-4253-A94B-B6327472581B}" destId="{8A991F66-14DD-41A8-9579-BD1B1642BD70}" srcOrd="0" destOrd="7" presId="urn:microsoft.com/office/officeart/2005/8/layout/vList2"/>
    <dgm:cxn modelId="{68EA636B-9888-4813-86DC-CDE62D4C96DA}" type="presOf" srcId="{199BBD36-E873-4219-9410-2D2A3DC5BE20}" destId="{8A991F66-14DD-41A8-9579-BD1B1642BD70}" srcOrd="0" destOrd="0" presId="urn:microsoft.com/office/officeart/2005/8/layout/vList2"/>
    <dgm:cxn modelId="{72EC9745-57C1-47DB-BA6A-B1A83D616EF0}" type="presOf" srcId="{259633F9-8245-4A37-944B-C7F627BAF1E9}" destId="{8A991F66-14DD-41A8-9579-BD1B1642BD70}" srcOrd="0" destOrd="2" presId="urn:microsoft.com/office/officeart/2005/8/layout/vList2"/>
    <dgm:cxn modelId="{E369A6C3-57A7-4FBB-8AF9-912E5539E580}" srcId="{9A455474-236B-4DA0-B795-7A21428B1847}" destId="{4112F79F-4EA9-4253-A94B-B6327472581B}" srcOrd="7" destOrd="0" parTransId="{0C426719-41C3-4CE7-9A69-C8A8AE110613}" sibTransId="{F2A40135-1FDE-41D9-9203-E072F82B8DC8}"/>
    <dgm:cxn modelId="{767E5A51-FD2A-4B00-AA8F-CAE6F91E3921}" type="presOf" srcId="{B14A2F34-7330-45A4-9035-82CE09B6115B}" destId="{8A991F66-14DD-41A8-9579-BD1B1642BD70}" srcOrd="0" destOrd="4" presId="urn:microsoft.com/office/officeart/2005/8/layout/vList2"/>
    <dgm:cxn modelId="{42083641-8EDE-4FA2-862A-AE6D1B389CDE}" type="presOf" srcId="{91E9C925-9550-467B-BDC1-6D3628FE73BA}" destId="{8A991F66-14DD-41A8-9579-BD1B1642BD70}" srcOrd="0" destOrd="5" presId="urn:microsoft.com/office/officeart/2005/8/layout/vList2"/>
    <dgm:cxn modelId="{1FAE45E5-789B-444B-9ECC-989CAAEA69ED}" type="presOf" srcId="{E087431F-99FE-4815-B73F-ADCE2150BE2D}" destId="{8A991F66-14DD-41A8-9579-BD1B1642BD70}" srcOrd="0" destOrd="1" presId="urn:microsoft.com/office/officeart/2005/8/layout/vList2"/>
    <dgm:cxn modelId="{D4F6DCE7-28CB-4AB8-836F-029C1951E90C}" srcId="{9A455474-236B-4DA0-B795-7A21428B1847}" destId="{E087431F-99FE-4815-B73F-ADCE2150BE2D}" srcOrd="1" destOrd="0" parTransId="{E1D98B93-82CF-4DF7-87FD-3A661F641EEE}" sibTransId="{4410CCC2-9561-4546-8769-C73B5E58E3EF}"/>
    <dgm:cxn modelId="{571C593C-C51B-4F35-A2E3-1FAB19B5EBB1}" srcId="{480B1CD6-1B5E-47C2-B522-C9E039102AAE}" destId="{9A455474-236B-4DA0-B795-7A21428B1847}" srcOrd="0" destOrd="0" parTransId="{4550183B-661C-4C57-8A55-39E116376BAF}" sibTransId="{B789CF87-51FE-4633-A30D-94E89927044B}"/>
    <dgm:cxn modelId="{A4F43FEE-70F6-4695-9CAD-3E24E1618F8B}" type="presOf" srcId="{9A455474-236B-4DA0-B795-7A21428B1847}" destId="{FD06B180-689F-4329-91C7-1B5B52D13416}" srcOrd="0" destOrd="0" presId="urn:microsoft.com/office/officeart/2005/8/layout/vList2"/>
    <dgm:cxn modelId="{9014B2DB-9333-441B-9E54-199B5E73EE4D}" type="presOf" srcId="{BA8B8EB5-2ADF-4467-AF65-283F353A107D}" destId="{8A991F66-14DD-41A8-9579-BD1B1642BD70}" srcOrd="0" destOrd="3" presId="urn:microsoft.com/office/officeart/2005/8/layout/vList2"/>
    <dgm:cxn modelId="{8B64BE0C-64F5-4038-9AF4-C8A579619E84}" srcId="{9A455474-236B-4DA0-B795-7A21428B1847}" destId="{199BBD36-E873-4219-9410-2D2A3DC5BE20}" srcOrd="0" destOrd="0" parTransId="{C1BD10C6-B9D2-4C3C-84E5-334CE7FF30DB}" sibTransId="{338F21C8-CDAE-437B-88A2-BE2817E6FA35}"/>
    <dgm:cxn modelId="{969A7D8E-B676-4FC0-999D-F454DBDB4B69}" srcId="{9A455474-236B-4DA0-B795-7A21428B1847}" destId="{91E9C925-9550-467B-BDC1-6D3628FE73BA}" srcOrd="5" destOrd="0" parTransId="{09ECC102-8FFA-4632-8DC5-166147B03420}" sibTransId="{80F142E2-6199-42CC-B015-40C945F1D778}"/>
    <dgm:cxn modelId="{74E3F247-DCD4-49B9-9EB0-72059AAFDFA1}" srcId="{9A455474-236B-4DA0-B795-7A21428B1847}" destId="{58D802F3-7303-4795-962D-FA2000B58D84}" srcOrd="6" destOrd="0" parTransId="{625687C8-D662-46A7-8AC2-88F479F99EC5}" sibTransId="{9CF0F442-3882-41D4-BA02-267D15BD33C2}"/>
    <dgm:cxn modelId="{EE4FB1B2-DE2E-4097-800E-5D3E5E453566}" srcId="{9A455474-236B-4DA0-B795-7A21428B1847}" destId="{BA8B8EB5-2ADF-4467-AF65-283F353A107D}" srcOrd="3" destOrd="0" parTransId="{AAD9C4EA-3259-40FE-9F92-E042846D463C}" sibTransId="{0C2B3AD9-238F-4348-A7BC-32E966260EBD}"/>
    <dgm:cxn modelId="{E6399646-30A9-4765-9843-E378CBC38E92}" type="presParOf" srcId="{DEFA460A-159D-4646-BEF6-3FA6833CB106}" destId="{FD06B180-689F-4329-91C7-1B5B52D13416}" srcOrd="0" destOrd="0" presId="urn:microsoft.com/office/officeart/2005/8/layout/vList2"/>
    <dgm:cxn modelId="{D7E80F2C-0A46-4658-85FE-FE6FEB38DA1F}" type="presParOf" srcId="{DEFA460A-159D-4646-BEF6-3FA6833CB106}" destId="{8A991F66-14DD-41A8-9579-BD1B1642BD7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659999-E78B-4DF4-B706-61747ACADD89}">
      <dsp:nvSpPr>
        <dsp:cNvPr id="0" name=""/>
        <dsp:cNvSpPr/>
      </dsp:nvSpPr>
      <dsp:spPr>
        <a:xfrm>
          <a:off x="208569" y="0"/>
          <a:ext cx="2408936" cy="1806702"/>
        </a:xfrm>
        <a:prstGeom prst="upArrow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73166C-8063-45C4-9A64-5D5739F61E52}">
      <dsp:nvSpPr>
        <dsp:cNvPr id="0" name=""/>
        <dsp:cNvSpPr/>
      </dsp:nvSpPr>
      <dsp:spPr>
        <a:xfrm>
          <a:off x="2514601" y="0"/>
          <a:ext cx="5404292" cy="1806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0" rIns="263144" bIns="263144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baseline="0" dirty="0" smtClean="0">
              <a:solidFill>
                <a:schemeClr val="bg1"/>
              </a:solidFill>
            </a:rPr>
            <a:t>Improve patient safety and health outcomes</a:t>
          </a:r>
          <a:endParaRPr lang="en-US" sz="3700" kern="1200" dirty="0">
            <a:solidFill>
              <a:schemeClr val="bg1"/>
            </a:solidFill>
          </a:endParaRPr>
        </a:p>
      </dsp:txBody>
      <dsp:txXfrm>
        <a:off x="2514601" y="0"/>
        <a:ext cx="5404292" cy="1806702"/>
      </dsp:txXfrm>
    </dsp:sp>
    <dsp:sp modelId="{ED1A3643-7AD9-4CE7-95F7-FEDD9A419D60}">
      <dsp:nvSpPr>
        <dsp:cNvPr id="0" name=""/>
        <dsp:cNvSpPr/>
      </dsp:nvSpPr>
      <dsp:spPr>
        <a:xfrm>
          <a:off x="931250" y="1957260"/>
          <a:ext cx="2408936" cy="1806702"/>
        </a:xfrm>
        <a:prstGeom prst="downArrow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44D5EF-DB67-4555-ACA9-E13BBF5405ED}">
      <dsp:nvSpPr>
        <dsp:cNvPr id="0" name=""/>
        <dsp:cNvSpPr/>
      </dsp:nvSpPr>
      <dsp:spPr>
        <a:xfrm>
          <a:off x="3412454" y="1957260"/>
          <a:ext cx="4608576" cy="1806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0" rIns="263144" bIns="263144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baseline="0" dirty="0" smtClean="0">
              <a:solidFill>
                <a:schemeClr val="bg1"/>
              </a:solidFill>
            </a:rPr>
            <a:t>Reduce readmissions and healthcare costs</a:t>
          </a:r>
          <a:endParaRPr lang="en-US" sz="3700" kern="1200" dirty="0">
            <a:solidFill>
              <a:schemeClr val="bg1"/>
            </a:solidFill>
          </a:endParaRPr>
        </a:p>
      </dsp:txBody>
      <dsp:txXfrm>
        <a:off x="3412454" y="1957260"/>
        <a:ext cx="4608576" cy="180670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06B180-689F-4329-91C7-1B5B52D13416}">
      <dsp:nvSpPr>
        <dsp:cNvPr id="0" name=""/>
        <dsp:cNvSpPr/>
      </dsp:nvSpPr>
      <dsp:spPr>
        <a:xfrm>
          <a:off x="0" y="2838"/>
          <a:ext cx="7696200" cy="10524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Phone Call Documentation</a:t>
          </a:r>
          <a:endParaRPr lang="en-US" sz="4800" kern="1200" dirty="0"/>
        </a:p>
      </dsp:txBody>
      <dsp:txXfrm>
        <a:off x="51375" y="54213"/>
        <a:ext cx="7593450" cy="949678"/>
      </dsp:txXfrm>
    </dsp:sp>
    <dsp:sp modelId="{8A991F66-14DD-41A8-9579-BD1B1642BD70}">
      <dsp:nvSpPr>
        <dsp:cNvPr id="0" name=""/>
        <dsp:cNvSpPr/>
      </dsp:nvSpPr>
      <dsp:spPr>
        <a:xfrm>
          <a:off x="0" y="1055266"/>
          <a:ext cx="7696200" cy="4021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354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TOC Phone Note completed by </a:t>
          </a:r>
          <a:r>
            <a:rPr lang="en-US" sz="2800" kern="1200" dirty="0" err="1" smtClean="0">
              <a:solidFill>
                <a:schemeClr val="bg1"/>
              </a:solidFill>
            </a:rPr>
            <a:t>PharmD</a:t>
          </a:r>
          <a:r>
            <a:rPr lang="en-US" sz="2800" kern="1200" dirty="0" smtClean="0">
              <a:solidFill>
                <a:schemeClr val="bg1"/>
              </a:solidFill>
            </a:rPr>
            <a:t> or </a:t>
          </a:r>
          <a:r>
            <a:rPr lang="en-US" sz="2800" kern="1200" dirty="0" err="1" smtClean="0">
              <a:solidFill>
                <a:schemeClr val="bg1"/>
              </a:solidFill>
            </a:rPr>
            <a:t>PharmD</a:t>
          </a:r>
          <a:r>
            <a:rPr lang="en-US" sz="2800" kern="1200" dirty="0" smtClean="0">
              <a:solidFill>
                <a:schemeClr val="bg1"/>
              </a:solidFill>
            </a:rPr>
            <a:t> student</a:t>
          </a:r>
          <a:endParaRPr lang="en-US" sz="2800" kern="1200" dirty="0">
            <a:solidFill>
              <a:schemeClr val="bg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Includes discussed appointments, medications, concerns, etc.</a:t>
          </a:r>
          <a:endParaRPr lang="en-US" sz="2800" kern="1200" dirty="0">
            <a:solidFill>
              <a:schemeClr val="bg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Hospital discharge note copied to UAMS note</a:t>
          </a:r>
          <a:endParaRPr lang="en-US" sz="2800" kern="1200" dirty="0">
            <a:solidFill>
              <a:schemeClr val="bg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Update UAMS EMR to reflect Hospital discharge medication reconciliation</a:t>
          </a:r>
          <a:endParaRPr lang="en-US" sz="2800" kern="1200" dirty="0">
            <a:solidFill>
              <a:schemeClr val="bg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Note sent to PCP for review before Follow-up Clinic Visit</a:t>
          </a:r>
          <a:endParaRPr lang="en-US" sz="2800" kern="1200" dirty="0">
            <a:solidFill>
              <a:schemeClr val="bg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800" kern="1200" dirty="0">
            <a:solidFill>
              <a:schemeClr val="bg1"/>
            </a:solidFill>
          </a:endParaRPr>
        </a:p>
      </dsp:txBody>
      <dsp:txXfrm>
        <a:off x="0" y="1055266"/>
        <a:ext cx="7696200" cy="402189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06B180-689F-4329-91C7-1B5B52D13416}">
      <dsp:nvSpPr>
        <dsp:cNvPr id="0" name=""/>
        <dsp:cNvSpPr/>
      </dsp:nvSpPr>
      <dsp:spPr>
        <a:xfrm>
          <a:off x="0" y="67260"/>
          <a:ext cx="7924800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solidFill>
                <a:schemeClr val="bg1"/>
              </a:solidFill>
            </a:rPr>
            <a:t>Follow-up Clinic Visit</a:t>
          </a:r>
          <a:endParaRPr lang="en-US" sz="4800" kern="1200" dirty="0">
            <a:solidFill>
              <a:schemeClr val="bg1"/>
            </a:solidFill>
          </a:endParaRPr>
        </a:p>
      </dsp:txBody>
      <dsp:txXfrm>
        <a:off x="59399" y="126659"/>
        <a:ext cx="7806002" cy="1098002"/>
      </dsp:txXfrm>
    </dsp:sp>
    <dsp:sp modelId="{8A991F66-14DD-41A8-9579-BD1B1642BD70}">
      <dsp:nvSpPr>
        <dsp:cNvPr id="0" name=""/>
        <dsp:cNvSpPr/>
      </dsp:nvSpPr>
      <dsp:spPr>
        <a:xfrm>
          <a:off x="0" y="1284060"/>
          <a:ext cx="7924800" cy="3754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612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Led by PCP within 7 to 10 days of discharge</a:t>
          </a:r>
          <a:endParaRPr lang="en-US" sz="2800" kern="1200" dirty="0">
            <a:solidFill>
              <a:schemeClr val="bg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err="1" smtClean="0">
              <a:solidFill>
                <a:schemeClr val="bg1"/>
              </a:solidFill>
            </a:rPr>
            <a:t>PharmD</a:t>
          </a:r>
          <a:r>
            <a:rPr lang="en-US" sz="2800" kern="1200" dirty="0" smtClean="0">
              <a:solidFill>
                <a:schemeClr val="bg1"/>
              </a:solidFill>
            </a:rPr>
            <a:t> performs medication education, verifies adherence, and addresses concerns</a:t>
          </a:r>
          <a:endParaRPr lang="en-US" sz="2800" kern="1200" dirty="0">
            <a:solidFill>
              <a:schemeClr val="bg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Follow up appointment scheduled for 1-3 months</a:t>
          </a:r>
          <a:endParaRPr lang="en-US" sz="2800" kern="1200" dirty="0">
            <a:solidFill>
              <a:schemeClr val="bg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PCP completes clinic visit note with TOC billing code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0" y="1284060"/>
        <a:ext cx="7924800" cy="375407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06B180-689F-4329-91C7-1B5B52D13416}">
      <dsp:nvSpPr>
        <dsp:cNvPr id="0" name=""/>
        <dsp:cNvSpPr/>
      </dsp:nvSpPr>
      <dsp:spPr>
        <a:xfrm>
          <a:off x="0" y="2281"/>
          <a:ext cx="8077200" cy="109123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solidFill>
                <a:schemeClr val="bg1"/>
              </a:solidFill>
            </a:rPr>
            <a:t>TOC Billing</a:t>
          </a:r>
          <a:endParaRPr lang="en-US" sz="4800" kern="1200" dirty="0">
            <a:solidFill>
              <a:schemeClr val="bg1"/>
            </a:solidFill>
          </a:endParaRPr>
        </a:p>
      </dsp:txBody>
      <dsp:txXfrm>
        <a:off x="53270" y="55551"/>
        <a:ext cx="7970660" cy="984697"/>
      </dsp:txXfrm>
    </dsp:sp>
    <dsp:sp modelId="{8A991F66-14DD-41A8-9579-BD1B1642BD70}">
      <dsp:nvSpPr>
        <dsp:cNvPr id="0" name=""/>
        <dsp:cNvSpPr/>
      </dsp:nvSpPr>
      <dsp:spPr>
        <a:xfrm>
          <a:off x="0" y="1093519"/>
          <a:ext cx="8077200" cy="3552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451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UAMS coder bills TOC codes at day 30-post hospital discharge for </a:t>
          </a:r>
          <a:r>
            <a:rPr lang="en-US" sz="2800" b="1" kern="1200" dirty="0" smtClean="0">
              <a:solidFill>
                <a:schemeClr val="accent2"/>
              </a:solidFill>
            </a:rPr>
            <a:t>MEDICARE PATIENTS</a:t>
          </a:r>
          <a:endParaRPr lang="en-US" sz="2800" b="1" kern="1200" dirty="0">
            <a:solidFill>
              <a:schemeClr val="accent2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CPT Code 99495 – Transitional care management services with moderate medical decision complexity (face-to-face visit within 14 days of discharge) </a:t>
          </a:r>
          <a:endParaRPr lang="en-US" sz="2800" kern="1200" dirty="0">
            <a:solidFill>
              <a:schemeClr val="bg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CPT Code 99496 – Transitional care management services with high medical decision complexity (face-to-face visit within 7 days of discharge) 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0" y="1093519"/>
        <a:ext cx="8077200" cy="355239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6558BA-EA9F-4930-9778-C33E55E82204}">
      <dsp:nvSpPr>
        <dsp:cNvPr id="0" name=""/>
        <dsp:cNvSpPr/>
      </dsp:nvSpPr>
      <dsp:spPr>
        <a:xfrm>
          <a:off x="0" y="3573"/>
          <a:ext cx="8153400" cy="1072974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solidFill>
                <a:schemeClr val="bg1"/>
              </a:solidFill>
            </a:rPr>
            <a:t>CMS TOC Rules</a:t>
          </a:r>
          <a:endParaRPr lang="en-US" sz="4800" kern="1200" dirty="0">
            <a:solidFill>
              <a:schemeClr val="bg1"/>
            </a:solidFill>
          </a:endParaRPr>
        </a:p>
      </dsp:txBody>
      <dsp:txXfrm>
        <a:off x="52378" y="55951"/>
        <a:ext cx="8048644" cy="968218"/>
      </dsp:txXfrm>
    </dsp:sp>
    <dsp:sp modelId="{00347C97-73F7-4C08-AED9-D60C78F29B6A}">
      <dsp:nvSpPr>
        <dsp:cNvPr id="0" name=""/>
        <dsp:cNvSpPr/>
      </dsp:nvSpPr>
      <dsp:spPr>
        <a:xfrm>
          <a:off x="0" y="1076547"/>
          <a:ext cx="8153400" cy="3796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870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200" kern="1200" dirty="0" smtClean="0">
              <a:solidFill>
                <a:schemeClr val="bg1"/>
              </a:solidFill>
            </a:rPr>
            <a:t>Must include:	</a:t>
          </a:r>
          <a:endParaRPr lang="en-US" sz="3200" kern="1200" dirty="0">
            <a:solidFill>
              <a:schemeClr val="bg1"/>
            </a:solidFill>
          </a:endParaRP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Date of discharge</a:t>
          </a:r>
          <a:endParaRPr lang="en-US" sz="2800" kern="1200" dirty="0">
            <a:solidFill>
              <a:schemeClr val="bg1"/>
            </a:solidFill>
          </a:endParaRP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Date of Interactive Contact (phone call, email, or face to face) with beneficiary or caregiver </a:t>
          </a:r>
          <a:endParaRPr lang="en-US" sz="2800" kern="1200" dirty="0">
            <a:solidFill>
              <a:schemeClr val="bg1"/>
            </a:solidFill>
          </a:endParaRP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Non-face to face services*</a:t>
          </a:r>
          <a:endParaRPr lang="en-US" sz="2800" kern="1200" dirty="0">
            <a:solidFill>
              <a:schemeClr val="bg1"/>
            </a:solidFill>
          </a:endParaRP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Date of Follow-up Visit (face to face or telemedicine)</a:t>
          </a:r>
          <a:endParaRPr lang="en-US" sz="2800" kern="1200" dirty="0">
            <a:solidFill>
              <a:schemeClr val="bg1"/>
            </a:solidFill>
          </a:endParaRP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Complexity of medical decision making (moderate or high)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0" y="1076547"/>
        <a:ext cx="8153400" cy="379667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6558BA-EA9F-4930-9778-C33E55E82204}">
      <dsp:nvSpPr>
        <dsp:cNvPr id="0" name=""/>
        <dsp:cNvSpPr/>
      </dsp:nvSpPr>
      <dsp:spPr>
        <a:xfrm>
          <a:off x="0" y="2433"/>
          <a:ext cx="8153400" cy="1144886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solidFill>
                <a:schemeClr val="bg1"/>
              </a:solidFill>
            </a:rPr>
            <a:t>CMS TOC Rules</a:t>
          </a:r>
          <a:endParaRPr lang="en-US" sz="4800" kern="1200" dirty="0">
            <a:solidFill>
              <a:schemeClr val="bg1"/>
            </a:solidFill>
          </a:endParaRPr>
        </a:p>
      </dsp:txBody>
      <dsp:txXfrm>
        <a:off x="55889" y="58322"/>
        <a:ext cx="8041622" cy="1033108"/>
      </dsp:txXfrm>
    </dsp:sp>
    <dsp:sp modelId="{00347C97-73F7-4C08-AED9-D60C78F29B6A}">
      <dsp:nvSpPr>
        <dsp:cNvPr id="0" name=""/>
        <dsp:cNvSpPr/>
      </dsp:nvSpPr>
      <dsp:spPr>
        <a:xfrm>
          <a:off x="0" y="1147320"/>
          <a:ext cx="8153400" cy="3727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870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200" kern="1200" dirty="0" smtClean="0">
              <a:solidFill>
                <a:schemeClr val="bg1"/>
              </a:solidFill>
            </a:rPr>
            <a:t>Discharge from:</a:t>
          </a:r>
          <a:endParaRPr lang="en-US" sz="3200" kern="1200" dirty="0">
            <a:solidFill>
              <a:schemeClr val="bg1"/>
            </a:solidFill>
          </a:endParaRP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200" kern="1200" dirty="0" smtClean="0">
              <a:solidFill>
                <a:schemeClr val="bg1"/>
              </a:solidFill>
            </a:rPr>
            <a:t>Inpatient Acute Care Hospital</a:t>
          </a:r>
          <a:endParaRPr lang="en-US" sz="3200" kern="1200" dirty="0">
            <a:solidFill>
              <a:schemeClr val="bg1"/>
            </a:solidFill>
          </a:endParaRP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200" kern="1200" dirty="0" smtClean="0">
              <a:solidFill>
                <a:schemeClr val="bg1"/>
              </a:solidFill>
            </a:rPr>
            <a:t>Inpatient Psychiatric Hospital </a:t>
          </a:r>
          <a:endParaRPr lang="en-US" sz="3200" kern="1200" dirty="0">
            <a:solidFill>
              <a:schemeClr val="bg1"/>
            </a:solidFill>
          </a:endParaRP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200" kern="1200" dirty="0" smtClean="0">
              <a:solidFill>
                <a:schemeClr val="bg1"/>
              </a:solidFill>
            </a:rPr>
            <a:t>LTAC</a:t>
          </a:r>
          <a:endParaRPr lang="en-US" sz="3200" kern="1200" dirty="0">
            <a:solidFill>
              <a:schemeClr val="bg1"/>
            </a:solidFill>
          </a:endParaRP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200" kern="1200" dirty="0" smtClean="0">
              <a:solidFill>
                <a:schemeClr val="bg1"/>
              </a:solidFill>
            </a:rPr>
            <a:t>SNF</a:t>
          </a:r>
          <a:endParaRPr lang="en-US" sz="3200" kern="1200" dirty="0">
            <a:solidFill>
              <a:schemeClr val="bg1"/>
            </a:solidFill>
          </a:endParaRP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200" kern="1200" dirty="0" smtClean="0">
              <a:solidFill>
                <a:schemeClr val="bg1"/>
              </a:solidFill>
            </a:rPr>
            <a:t>Inpatient Rehab</a:t>
          </a:r>
          <a:endParaRPr lang="en-US" sz="3200" kern="1200" dirty="0">
            <a:solidFill>
              <a:schemeClr val="bg1"/>
            </a:solidFill>
          </a:endParaRP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200" kern="1200" dirty="0" smtClean="0">
              <a:solidFill>
                <a:schemeClr val="bg1"/>
              </a:solidFill>
            </a:rPr>
            <a:t>Hospital Outpatient Observation</a:t>
          </a:r>
          <a:endParaRPr lang="en-US" sz="3200" kern="1200" dirty="0">
            <a:solidFill>
              <a:schemeClr val="bg1"/>
            </a:solidFill>
          </a:endParaRPr>
        </a:p>
      </dsp:txBody>
      <dsp:txXfrm>
        <a:off x="0" y="1147320"/>
        <a:ext cx="8153400" cy="372704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6558BA-EA9F-4930-9778-C33E55E82204}">
      <dsp:nvSpPr>
        <dsp:cNvPr id="0" name=""/>
        <dsp:cNvSpPr/>
      </dsp:nvSpPr>
      <dsp:spPr>
        <a:xfrm>
          <a:off x="0" y="719962"/>
          <a:ext cx="8153400" cy="121680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solidFill>
                <a:schemeClr val="bg1"/>
              </a:solidFill>
            </a:rPr>
            <a:t>CMS TOC Rules</a:t>
          </a:r>
          <a:endParaRPr lang="en-US" sz="4800" kern="1200" dirty="0">
            <a:solidFill>
              <a:schemeClr val="bg1"/>
            </a:solidFill>
          </a:endParaRPr>
        </a:p>
      </dsp:txBody>
      <dsp:txXfrm>
        <a:off x="59399" y="779361"/>
        <a:ext cx="8034602" cy="1098002"/>
      </dsp:txXfrm>
    </dsp:sp>
    <dsp:sp modelId="{00347C97-73F7-4C08-AED9-D60C78F29B6A}">
      <dsp:nvSpPr>
        <dsp:cNvPr id="0" name=""/>
        <dsp:cNvSpPr/>
      </dsp:nvSpPr>
      <dsp:spPr>
        <a:xfrm>
          <a:off x="0" y="1936762"/>
          <a:ext cx="8153400" cy="2220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870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200" kern="1200" dirty="0" smtClean="0">
              <a:solidFill>
                <a:schemeClr val="bg1"/>
              </a:solidFill>
            </a:rPr>
            <a:t>Discharge to:</a:t>
          </a:r>
          <a:endParaRPr lang="en-US" sz="3200" kern="1200" dirty="0">
            <a:solidFill>
              <a:schemeClr val="bg1"/>
            </a:solidFill>
          </a:endParaRP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200" kern="1200" dirty="0" smtClean="0">
              <a:solidFill>
                <a:schemeClr val="bg1"/>
              </a:solidFill>
            </a:rPr>
            <a:t>Home</a:t>
          </a:r>
          <a:endParaRPr lang="en-US" sz="3200" kern="1200" dirty="0">
            <a:solidFill>
              <a:schemeClr val="bg1"/>
            </a:solidFill>
          </a:endParaRP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200" kern="1200" dirty="0" smtClean="0">
              <a:solidFill>
                <a:schemeClr val="bg1"/>
              </a:solidFill>
            </a:rPr>
            <a:t>Nursing Home</a:t>
          </a:r>
          <a:endParaRPr lang="en-US" sz="3200" kern="1200" dirty="0">
            <a:solidFill>
              <a:schemeClr val="bg1"/>
            </a:solidFill>
          </a:endParaRP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200" kern="1200" dirty="0" smtClean="0">
              <a:solidFill>
                <a:schemeClr val="bg1"/>
              </a:solidFill>
            </a:rPr>
            <a:t>Assisted Living</a:t>
          </a:r>
          <a:endParaRPr lang="en-US" sz="3200" kern="1200" dirty="0">
            <a:solidFill>
              <a:schemeClr val="bg1"/>
            </a:solidFill>
          </a:endParaRPr>
        </a:p>
      </dsp:txBody>
      <dsp:txXfrm>
        <a:off x="0" y="1936762"/>
        <a:ext cx="8153400" cy="222007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707405-A23D-4187-96CF-6229DE496306}">
      <dsp:nvSpPr>
        <dsp:cNvPr id="0" name=""/>
        <dsp:cNvSpPr/>
      </dsp:nvSpPr>
      <dsp:spPr>
        <a:xfrm>
          <a:off x="0" y="14429"/>
          <a:ext cx="8077200" cy="115830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CMS TOC Rules</a:t>
          </a:r>
        </a:p>
      </dsp:txBody>
      <dsp:txXfrm>
        <a:off x="56544" y="70973"/>
        <a:ext cx="7964112" cy="1045212"/>
      </dsp:txXfrm>
    </dsp:sp>
    <dsp:sp modelId="{EF63B992-33BF-4518-A1D9-EF3940FD05D2}">
      <dsp:nvSpPr>
        <dsp:cNvPr id="0" name=""/>
        <dsp:cNvSpPr/>
      </dsp:nvSpPr>
      <dsp:spPr>
        <a:xfrm>
          <a:off x="0" y="1172729"/>
          <a:ext cx="8077200" cy="3461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451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Only 1 health professional may report services of 1 billable TOC service per beneficiary within 30 days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Same healthcare provider can perform discharge, phone call, and follow-up visit</a:t>
          </a:r>
          <a:endParaRPr lang="en-US" sz="2800" kern="1200" dirty="0">
            <a:solidFill>
              <a:schemeClr val="bg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Follow-up visit may not take place the same day as reported discharge</a:t>
          </a:r>
          <a:endParaRPr lang="en-US" sz="2800" kern="1200" dirty="0">
            <a:solidFill>
              <a:schemeClr val="bg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May not bill TOC codes and CCM, ESRD, or Care plan oversight services code 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0" y="1172729"/>
        <a:ext cx="8077200" cy="3461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EBB15-CF90-470B-9692-B28BE1DE763B}">
      <dsp:nvSpPr>
        <dsp:cNvPr id="0" name=""/>
        <dsp:cNvSpPr/>
      </dsp:nvSpPr>
      <dsp:spPr>
        <a:xfrm>
          <a:off x="0" y="0"/>
          <a:ext cx="6336792" cy="6226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baseline="0" dirty="0" smtClean="0"/>
            <a:t>Poorly coordinated care transitions</a:t>
          </a:r>
          <a:endParaRPr lang="en-US" sz="2700" kern="1200" dirty="0"/>
        </a:p>
      </dsp:txBody>
      <dsp:txXfrm>
        <a:off x="18237" y="18237"/>
        <a:ext cx="5592054" cy="586175"/>
      </dsp:txXfrm>
    </dsp:sp>
    <dsp:sp modelId="{B84FAA00-0124-41B6-A7E4-E02527A26645}">
      <dsp:nvSpPr>
        <dsp:cNvPr id="0" name=""/>
        <dsp:cNvSpPr/>
      </dsp:nvSpPr>
      <dsp:spPr>
        <a:xfrm>
          <a:off x="473202" y="709128"/>
          <a:ext cx="6336792" cy="622649"/>
        </a:xfrm>
        <a:prstGeom prst="roundRect">
          <a:avLst>
            <a:gd name="adj" fmla="val 1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Decreased quality of care</a:t>
          </a:r>
          <a:endParaRPr lang="en-US" sz="2700" kern="1200" dirty="0"/>
        </a:p>
      </dsp:txBody>
      <dsp:txXfrm>
        <a:off x="491439" y="727365"/>
        <a:ext cx="5422393" cy="586175"/>
      </dsp:txXfrm>
    </dsp:sp>
    <dsp:sp modelId="{FEE38767-93B7-4ED1-9BE0-BBB8C059014A}">
      <dsp:nvSpPr>
        <dsp:cNvPr id="0" name=""/>
        <dsp:cNvSpPr/>
      </dsp:nvSpPr>
      <dsp:spPr>
        <a:xfrm>
          <a:off x="946404" y="1418256"/>
          <a:ext cx="6336792" cy="622649"/>
        </a:xfrm>
        <a:prstGeom prst="roundRect">
          <a:avLst>
            <a:gd name="adj" fmla="val 10000"/>
          </a:avLst>
        </a:prstGeom>
        <a:solidFill>
          <a:schemeClr val="accent2">
            <a:hueOff val="2340760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Decreased health outcomes</a:t>
          </a:r>
          <a:endParaRPr lang="en-US" sz="2700" kern="1200" dirty="0"/>
        </a:p>
      </dsp:txBody>
      <dsp:txXfrm>
        <a:off x="964641" y="1436493"/>
        <a:ext cx="5422393" cy="586175"/>
      </dsp:txXfrm>
    </dsp:sp>
    <dsp:sp modelId="{F914F775-C1CA-4B00-A3CF-7CC2DD561E74}">
      <dsp:nvSpPr>
        <dsp:cNvPr id="0" name=""/>
        <dsp:cNvSpPr/>
      </dsp:nvSpPr>
      <dsp:spPr>
        <a:xfrm>
          <a:off x="1419605" y="2127385"/>
          <a:ext cx="6336792" cy="622649"/>
        </a:xfrm>
        <a:prstGeom prst="roundRect">
          <a:avLst>
            <a:gd name="adj" fmla="val 10000"/>
          </a:avLst>
        </a:prstGeom>
        <a:solidFill>
          <a:schemeClr val="accent2">
            <a:hueOff val="3511140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Increased hospital readmissions</a:t>
          </a:r>
          <a:endParaRPr lang="en-US" sz="2700" kern="1200" dirty="0"/>
        </a:p>
      </dsp:txBody>
      <dsp:txXfrm>
        <a:off x="1437842" y="2145622"/>
        <a:ext cx="5422393" cy="586175"/>
      </dsp:txXfrm>
    </dsp:sp>
    <dsp:sp modelId="{C22BE37E-3AD1-405D-B108-C3CBB931CD80}">
      <dsp:nvSpPr>
        <dsp:cNvPr id="0" name=""/>
        <dsp:cNvSpPr/>
      </dsp:nvSpPr>
      <dsp:spPr>
        <a:xfrm>
          <a:off x="1892808" y="2836513"/>
          <a:ext cx="6336792" cy="622649"/>
        </a:xfrm>
        <a:prstGeom prst="roundRect">
          <a:avLst>
            <a:gd name="adj" fmla="val 10000"/>
          </a:avLst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baseline="0" dirty="0" smtClean="0"/>
            <a:t>Increased costs</a:t>
          </a:r>
          <a:endParaRPr lang="en-US" sz="2700" kern="1200" dirty="0"/>
        </a:p>
      </dsp:txBody>
      <dsp:txXfrm>
        <a:off x="1911045" y="2854750"/>
        <a:ext cx="5422393" cy="586175"/>
      </dsp:txXfrm>
    </dsp:sp>
    <dsp:sp modelId="{3555DA8D-2557-45B5-A9EC-67D72DC8704D}">
      <dsp:nvSpPr>
        <dsp:cNvPr id="0" name=""/>
        <dsp:cNvSpPr/>
      </dsp:nvSpPr>
      <dsp:spPr>
        <a:xfrm>
          <a:off x="5932069" y="454879"/>
          <a:ext cx="404722" cy="40472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6023131" y="454879"/>
        <a:ext cx="222598" cy="304553"/>
      </dsp:txXfrm>
    </dsp:sp>
    <dsp:sp modelId="{6649A4F7-D544-43CF-AA67-F6BC960D4E93}">
      <dsp:nvSpPr>
        <dsp:cNvPr id="0" name=""/>
        <dsp:cNvSpPr/>
      </dsp:nvSpPr>
      <dsp:spPr>
        <a:xfrm>
          <a:off x="6405271" y="1164008"/>
          <a:ext cx="404722" cy="40472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675273"/>
            <a:satOff val="-1459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675273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6496333" y="1164008"/>
        <a:ext cx="222598" cy="304553"/>
      </dsp:txXfrm>
    </dsp:sp>
    <dsp:sp modelId="{987EA3CB-7493-411B-B1FA-3EC117F541C4}">
      <dsp:nvSpPr>
        <dsp:cNvPr id="0" name=""/>
        <dsp:cNvSpPr/>
      </dsp:nvSpPr>
      <dsp:spPr>
        <a:xfrm>
          <a:off x="6878473" y="1862759"/>
          <a:ext cx="404722" cy="40472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3350546"/>
            <a:satOff val="-2919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350546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6969535" y="1862759"/>
        <a:ext cx="222598" cy="304553"/>
      </dsp:txXfrm>
    </dsp:sp>
    <dsp:sp modelId="{2A59BEF8-873D-41E0-B8E3-28E4F1DA6037}">
      <dsp:nvSpPr>
        <dsp:cNvPr id="0" name=""/>
        <dsp:cNvSpPr/>
      </dsp:nvSpPr>
      <dsp:spPr>
        <a:xfrm>
          <a:off x="7351675" y="2578806"/>
          <a:ext cx="404722" cy="40472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025819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19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7442737" y="2578806"/>
        <a:ext cx="222598" cy="3045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C4A0CF-AAC7-4ABE-93E8-9471F48E6461}">
      <dsp:nvSpPr>
        <dsp:cNvPr id="0" name=""/>
        <dsp:cNvSpPr/>
      </dsp:nvSpPr>
      <dsp:spPr>
        <a:xfrm>
          <a:off x="1957863" y="216693"/>
          <a:ext cx="4300537" cy="1493520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BEB44A-293C-4A44-9EE5-FE7BCD6EC4FA}">
      <dsp:nvSpPr>
        <dsp:cNvPr id="0" name=""/>
        <dsp:cNvSpPr/>
      </dsp:nvSpPr>
      <dsp:spPr>
        <a:xfrm>
          <a:off x="3698081" y="3873817"/>
          <a:ext cx="833437" cy="533400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C15682-78DF-4B30-A49D-32C79E5A8ECD}">
      <dsp:nvSpPr>
        <dsp:cNvPr id="0" name=""/>
        <dsp:cNvSpPr/>
      </dsp:nvSpPr>
      <dsp:spPr>
        <a:xfrm>
          <a:off x="2114550" y="4300537"/>
          <a:ext cx="4000500" cy="100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bg1"/>
              </a:solidFill>
            </a:rPr>
            <a:t>Transitions of Care Service</a:t>
          </a:r>
          <a:endParaRPr lang="en-US" sz="2600" kern="1200" dirty="0">
            <a:solidFill>
              <a:schemeClr val="bg1"/>
            </a:solidFill>
          </a:endParaRPr>
        </a:p>
      </dsp:txBody>
      <dsp:txXfrm>
        <a:off x="2114550" y="4300537"/>
        <a:ext cx="4000500" cy="1000125"/>
      </dsp:txXfrm>
    </dsp:sp>
    <dsp:sp modelId="{4D1A2ACB-A39B-4A4B-8AA0-AF02BE1B3503}">
      <dsp:nvSpPr>
        <dsp:cNvPr id="0" name=""/>
        <dsp:cNvSpPr/>
      </dsp:nvSpPr>
      <dsp:spPr>
        <a:xfrm>
          <a:off x="3521392" y="1825561"/>
          <a:ext cx="1500187" cy="15001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dirty="0" smtClean="0"/>
            <a:t>Reduce of adverse drug events</a:t>
          </a:r>
          <a:endParaRPr lang="en-US" sz="1600" kern="1200" dirty="0"/>
        </a:p>
      </dsp:txBody>
      <dsp:txXfrm>
        <a:off x="3741089" y="2045258"/>
        <a:ext cx="1060793" cy="1060793"/>
      </dsp:txXfrm>
    </dsp:sp>
    <dsp:sp modelId="{7F320C71-BC3B-4C0C-A418-923712BF7FC9}">
      <dsp:nvSpPr>
        <dsp:cNvPr id="0" name=""/>
        <dsp:cNvSpPr/>
      </dsp:nvSpPr>
      <dsp:spPr>
        <a:xfrm>
          <a:off x="2447924" y="700087"/>
          <a:ext cx="1500187" cy="1500187"/>
        </a:xfrm>
        <a:prstGeom prst="ellipse">
          <a:avLst/>
        </a:prstGeom>
        <a:solidFill>
          <a:schemeClr val="accent2">
            <a:hueOff val="2340760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dirty="0" smtClean="0"/>
            <a:t>Improve quality outcomes</a:t>
          </a:r>
          <a:endParaRPr lang="en-US" sz="1600" kern="1200" dirty="0"/>
        </a:p>
      </dsp:txBody>
      <dsp:txXfrm>
        <a:off x="2667621" y="919784"/>
        <a:ext cx="1060793" cy="1060793"/>
      </dsp:txXfrm>
    </dsp:sp>
    <dsp:sp modelId="{23C00DAA-D8E9-4C5C-8A1E-1C06BF915E9D}">
      <dsp:nvSpPr>
        <dsp:cNvPr id="0" name=""/>
        <dsp:cNvSpPr/>
      </dsp:nvSpPr>
      <dsp:spPr>
        <a:xfrm>
          <a:off x="3981450" y="337375"/>
          <a:ext cx="1500187" cy="1500187"/>
        </a:xfrm>
        <a:prstGeom prst="ellipse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smtClean="0"/>
            <a:t>Reduce hospital readmission rates</a:t>
          </a:r>
          <a:endParaRPr lang="en-US" sz="1600" kern="1200"/>
        </a:p>
      </dsp:txBody>
      <dsp:txXfrm>
        <a:off x="4201147" y="557072"/>
        <a:ext cx="1060793" cy="1060793"/>
      </dsp:txXfrm>
    </dsp:sp>
    <dsp:sp modelId="{134E2C03-4E0C-4B34-814D-313F8F5BA601}">
      <dsp:nvSpPr>
        <dsp:cNvPr id="0" name=""/>
        <dsp:cNvSpPr/>
      </dsp:nvSpPr>
      <dsp:spPr>
        <a:xfrm>
          <a:off x="1781174" y="33337"/>
          <a:ext cx="4667250" cy="37338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79EF5-F00E-48E5-B406-A2924BA0B7E9}">
      <dsp:nvSpPr>
        <dsp:cNvPr id="0" name=""/>
        <dsp:cNvSpPr/>
      </dsp:nvSpPr>
      <dsp:spPr>
        <a:xfrm>
          <a:off x="40" y="6939"/>
          <a:ext cx="3845569" cy="720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Hospital</a:t>
          </a:r>
          <a:endParaRPr lang="en-US" sz="2500" kern="1200" dirty="0"/>
        </a:p>
      </dsp:txBody>
      <dsp:txXfrm>
        <a:off x="40" y="6939"/>
        <a:ext cx="3845569" cy="720000"/>
      </dsp:txXfrm>
    </dsp:sp>
    <dsp:sp modelId="{23F269BA-CBEF-4D2D-A9A6-A24FF5E4B81E}">
      <dsp:nvSpPr>
        <dsp:cNvPr id="0" name=""/>
        <dsp:cNvSpPr/>
      </dsp:nvSpPr>
      <dsp:spPr>
        <a:xfrm>
          <a:off x="40" y="726939"/>
          <a:ext cx="3845569" cy="318248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Physicians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Pharmacist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Case Managers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Nurses</a:t>
          </a:r>
          <a:endParaRPr lang="en-US" sz="2500" kern="1200" dirty="0"/>
        </a:p>
      </dsp:txBody>
      <dsp:txXfrm>
        <a:off x="40" y="726939"/>
        <a:ext cx="3845569" cy="3182484"/>
      </dsp:txXfrm>
    </dsp:sp>
    <dsp:sp modelId="{1FB7D960-A310-4859-B611-48A4ED370B11}">
      <dsp:nvSpPr>
        <dsp:cNvPr id="0" name=""/>
        <dsp:cNvSpPr/>
      </dsp:nvSpPr>
      <dsp:spPr>
        <a:xfrm>
          <a:off x="4383989" y="6939"/>
          <a:ext cx="3845569" cy="720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Clinic</a:t>
          </a:r>
          <a:endParaRPr lang="en-US" sz="2500" kern="1200" dirty="0"/>
        </a:p>
      </dsp:txBody>
      <dsp:txXfrm>
        <a:off x="4383989" y="6939"/>
        <a:ext cx="3845569" cy="720000"/>
      </dsp:txXfrm>
    </dsp:sp>
    <dsp:sp modelId="{73394775-F265-4116-8470-5F39C6DC34ED}">
      <dsp:nvSpPr>
        <dsp:cNvPr id="0" name=""/>
        <dsp:cNvSpPr/>
      </dsp:nvSpPr>
      <dsp:spPr>
        <a:xfrm>
          <a:off x="4383989" y="726939"/>
          <a:ext cx="3845569" cy="318248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Physicians/APRNs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Pharmacist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QI Coordinator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Care Coordinators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Nurses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Behavioral Therapist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Health Educator</a:t>
          </a:r>
          <a:endParaRPr lang="en-US" sz="2500" kern="1200" dirty="0"/>
        </a:p>
      </dsp:txBody>
      <dsp:txXfrm>
        <a:off x="4383989" y="726939"/>
        <a:ext cx="3845569" cy="31824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67A899-F2E3-4E56-AAF5-7CE5ABD116D2}">
      <dsp:nvSpPr>
        <dsp:cNvPr id="0" name=""/>
        <dsp:cNvSpPr/>
      </dsp:nvSpPr>
      <dsp:spPr>
        <a:xfrm rot="5400000">
          <a:off x="901576" y="1129811"/>
          <a:ext cx="901800" cy="102666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221202-0526-4821-8282-AA14966F6B57}">
      <dsp:nvSpPr>
        <dsp:cNvPr id="0" name=""/>
        <dsp:cNvSpPr/>
      </dsp:nvSpPr>
      <dsp:spPr>
        <a:xfrm>
          <a:off x="321651" y="26807"/>
          <a:ext cx="2060927" cy="1269301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Inpatient Care/ Discharge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383624" y="88780"/>
        <a:ext cx="1936981" cy="1145355"/>
      </dsp:txXfrm>
    </dsp:sp>
    <dsp:sp modelId="{65A4799F-3D27-4A8E-8952-197EF5C3EAE7}">
      <dsp:nvSpPr>
        <dsp:cNvPr id="0" name=""/>
        <dsp:cNvSpPr/>
      </dsp:nvSpPr>
      <dsp:spPr>
        <a:xfrm>
          <a:off x="2372789" y="231493"/>
          <a:ext cx="1795798" cy="8588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DAY 0-1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2372789" y="231493"/>
        <a:ext cx="1795798" cy="858857"/>
      </dsp:txXfrm>
    </dsp:sp>
    <dsp:sp modelId="{740DDE43-7C91-48AC-ACD4-AC4F578E68DD}">
      <dsp:nvSpPr>
        <dsp:cNvPr id="0" name=""/>
        <dsp:cNvSpPr/>
      </dsp:nvSpPr>
      <dsp:spPr>
        <a:xfrm rot="5400000">
          <a:off x="2456524" y="2323485"/>
          <a:ext cx="901800" cy="102666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03C437-62D0-4D61-8EDE-FBB1BD26ACA4}">
      <dsp:nvSpPr>
        <dsp:cNvPr id="0" name=""/>
        <dsp:cNvSpPr/>
      </dsp:nvSpPr>
      <dsp:spPr>
        <a:xfrm>
          <a:off x="1876599" y="1323822"/>
          <a:ext cx="2060927" cy="1062621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Follow-up Phone Call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928481" y="1375704"/>
        <a:ext cx="1957163" cy="958857"/>
      </dsp:txXfrm>
    </dsp:sp>
    <dsp:sp modelId="{6A2932F3-1EC8-4CBA-A174-797B20FE81F2}">
      <dsp:nvSpPr>
        <dsp:cNvPr id="0" name=""/>
        <dsp:cNvSpPr/>
      </dsp:nvSpPr>
      <dsp:spPr>
        <a:xfrm>
          <a:off x="3927737" y="1425167"/>
          <a:ext cx="1795798" cy="8588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DAY 2-3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3927737" y="1425167"/>
        <a:ext cx="1795798" cy="858857"/>
      </dsp:txXfrm>
    </dsp:sp>
    <dsp:sp modelId="{D9A860E0-EE6E-4616-857C-4BC2411E9A91}">
      <dsp:nvSpPr>
        <dsp:cNvPr id="0" name=""/>
        <dsp:cNvSpPr/>
      </dsp:nvSpPr>
      <dsp:spPr>
        <a:xfrm rot="5400000">
          <a:off x="4011472" y="3517160"/>
          <a:ext cx="901800" cy="102666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6F23D7-3219-40EA-BB4D-6D1A42AD0A2A}">
      <dsp:nvSpPr>
        <dsp:cNvPr id="0" name=""/>
        <dsp:cNvSpPr/>
      </dsp:nvSpPr>
      <dsp:spPr>
        <a:xfrm>
          <a:off x="3431546" y="2517496"/>
          <a:ext cx="2060927" cy="1062621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Follow-up Clinic Visit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3483428" y="2569378"/>
        <a:ext cx="1957163" cy="958857"/>
      </dsp:txXfrm>
    </dsp:sp>
    <dsp:sp modelId="{16CC3DD7-0A5B-4020-9A33-20971B63A8CE}">
      <dsp:nvSpPr>
        <dsp:cNvPr id="0" name=""/>
        <dsp:cNvSpPr/>
      </dsp:nvSpPr>
      <dsp:spPr>
        <a:xfrm>
          <a:off x="5406467" y="2644512"/>
          <a:ext cx="2247980" cy="8588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DAY 7-14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5406467" y="2644512"/>
        <a:ext cx="2247980" cy="858857"/>
      </dsp:txXfrm>
    </dsp:sp>
    <dsp:sp modelId="{7FBF2D19-9047-43B9-9694-59212414836A}">
      <dsp:nvSpPr>
        <dsp:cNvPr id="0" name=""/>
        <dsp:cNvSpPr/>
      </dsp:nvSpPr>
      <dsp:spPr>
        <a:xfrm>
          <a:off x="4882519" y="3711170"/>
          <a:ext cx="2060927" cy="1062621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TOC Billing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4934401" y="3763052"/>
        <a:ext cx="1957163" cy="958857"/>
      </dsp:txXfrm>
    </dsp:sp>
    <dsp:sp modelId="{144B9079-0B9E-4989-ADE4-DCABA8C1ED72}">
      <dsp:nvSpPr>
        <dsp:cNvPr id="0" name=""/>
        <dsp:cNvSpPr/>
      </dsp:nvSpPr>
      <dsp:spPr>
        <a:xfrm>
          <a:off x="6891001" y="3799761"/>
          <a:ext cx="1795798" cy="8588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DAY 30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6891001" y="3799761"/>
        <a:ext cx="1795798" cy="85885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06B180-689F-4329-91C7-1B5B52D13416}">
      <dsp:nvSpPr>
        <dsp:cNvPr id="0" name=""/>
        <dsp:cNvSpPr/>
      </dsp:nvSpPr>
      <dsp:spPr>
        <a:xfrm>
          <a:off x="0" y="68149"/>
          <a:ext cx="7924800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Inpatient Care</a:t>
          </a:r>
          <a:endParaRPr lang="en-US" sz="4800" kern="1200" dirty="0"/>
        </a:p>
      </dsp:txBody>
      <dsp:txXfrm>
        <a:off x="59399" y="127548"/>
        <a:ext cx="7806002" cy="1098002"/>
      </dsp:txXfrm>
    </dsp:sp>
    <dsp:sp modelId="{8A991F66-14DD-41A8-9579-BD1B1642BD70}">
      <dsp:nvSpPr>
        <dsp:cNvPr id="0" name=""/>
        <dsp:cNvSpPr/>
      </dsp:nvSpPr>
      <dsp:spPr>
        <a:xfrm>
          <a:off x="0" y="1284949"/>
          <a:ext cx="7924800" cy="3498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612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Medical Team includes attending physician, UAMS medical residents, students, </a:t>
          </a:r>
          <a:r>
            <a:rPr lang="en-US" sz="2800" kern="1200" dirty="0" err="1" smtClean="0">
              <a:solidFill>
                <a:schemeClr val="bg1"/>
              </a:solidFill>
            </a:rPr>
            <a:t>PharmD</a:t>
          </a:r>
          <a:r>
            <a:rPr lang="en-US" sz="2800" kern="1200" dirty="0" smtClean="0">
              <a:solidFill>
                <a:schemeClr val="bg1"/>
              </a:solidFill>
            </a:rPr>
            <a:t>, and scribe who perform daily rounds</a:t>
          </a:r>
          <a:endParaRPr lang="en-US" sz="2800" kern="1200" dirty="0">
            <a:solidFill>
              <a:schemeClr val="bg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err="1" smtClean="0">
              <a:solidFill>
                <a:schemeClr val="bg1"/>
              </a:solidFill>
            </a:rPr>
            <a:t>PharmD</a:t>
          </a:r>
          <a:r>
            <a:rPr lang="en-US" sz="2800" kern="1200" dirty="0" smtClean="0">
              <a:solidFill>
                <a:schemeClr val="bg1"/>
              </a:solidFill>
            </a:rPr>
            <a:t> assists in medication selection, duration, and dosing</a:t>
          </a:r>
          <a:endParaRPr lang="en-US" sz="2800" kern="1200" dirty="0">
            <a:solidFill>
              <a:schemeClr val="bg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err="1" smtClean="0">
              <a:solidFill>
                <a:schemeClr val="bg1"/>
              </a:solidFill>
            </a:rPr>
            <a:t>PharmD</a:t>
          </a:r>
          <a:r>
            <a:rPr lang="en-US" sz="2800" kern="1200" dirty="0" smtClean="0">
              <a:solidFill>
                <a:schemeClr val="bg1"/>
              </a:solidFill>
            </a:rPr>
            <a:t> focuses on UAMS patients medication discrepancies </a:t>
          </a:r>
          <a:endParaRPr lang="en-US" sz="2800" kern="1200" dirty="0">
            <a:solidFill>
              <a:schemeClr val="bg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Discuss inpatient care and plans for discharge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0" y="1284949"/>
        <a:ext cx="7924800" cy="34983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06B180-689F-4329-91C7-1B5B52D13416}">
      <dsp:nvSpPr>
        <dsp:cNvPr id="0" name=""/>
        <dsp:cNvSpPr/>
      </dsp:nvSpPr>
      <dsp:spPr>
        <a:xfrm>
          <a:off x="0" y="3541"/>
          <a:ext cx="7924800" cy="11197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Discharge</a:t>
          </a:r>
          <a:endParaRPr lang="en-US" sz="4800" kern="1200" dirty="0"/>
        </a:p>
      </dsp:txBody>
      <dsp:txXfrm>
        <a:off x="54663" y="58204"/>
        <a:ext cx="7815474" cy="1010448"/>
      </dsp:txXfrm>
    </dsp:sp>
    <dsp:sp modelId="{8A991F66-14DD-41A8-9579-BD1B1642BD70}">
      <dsp:nvSpPr>
        <dsp:cNvPr id="0" name=""/>
        <dsp:cNvSpPr/>
      </dsp:nvSpPr>
      <dsp:spPr>
        <a:xfrm>
          <a:off x="0" y="1123316"/>
          <a:ext cx="7924800" cy="3724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612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UAMS patients identified by </a:t>
          </a:r>
          <a:r>
            <a:rPr lang="en-US" sz="2800" kern="1200" dirty="0" err="1" smtClean="0">
              <a:solidFill>
                <a:schemeClr val="bg1"/>
              </a:solidFill>
            </a:rPr>
            <a:t>PharmD</a:t>
          </a:r>
          <a:r>
            <a:rPr lang="en-US" sz="2800" kern="1200" dirty="0" smtClean="0">
              <a:solidFill>
                <a:schemeClr val="bg1"/>
              </a:solidFill>
            </a:rPr>
            <a:t> and hospital case managers </a:t>
          </a:r>
          <a:endParaRPr lang="en-US" sz="2800" kern="1200" dirty="0">
            <a:solidFill>
              <a:schemeClr val="bg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Brief discharge counseling and verification of information performed by </a:t>
          </a:r>
          <a:r>
            <a:rPr lang="en-US" sz="2800" kern="1200" dirty="0" err="1" smtClean="0">
              <a:solidFill>
                <a:schemeClr val="bg1"/>
              </a:solidFill>
            </a:rPr>
            <a:t>PharmD</a:t>
          </a:r>
          <a:r>
            <a:rPr lang="en-US" sz="2800" kern="1200" dirty="0" smtClean="0">
              <a:solidFill>
                <a:schemeClr val="bg1"/>
              </a:solidFill>
            </a:rPr>
            <a:t> or </a:t>
          </a:r>
          <a:r>
            <a:rPr lang="en-US" sz="2800" kern="1200" dirty="0" err="1" smtClean="0">
              <a:solidFill>
                <a:schemeClr val="bg1"/>
              </a:solidFill>
            </a:rPr>
            <a:t>PharmD</a:t>
          </a:r>
          <a:r>
            <a:rPr lang="en-US" sz="2800" kern="1200" dirty="0" smtClean="0">
              <a:solidFill>
                <a:schemeClr val="bg1"/>
              </a:solidFill>
            </a:rPr>
            <a:t> student</a:t>
          </a:r>
          <a:endParaRPr lang="en-US" sz="2800" kern="1200" dirty="0">
            <a:solidFill>
              <a:schemeClr val="bg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Hospital Nurse provides updated medication list to patient and preferred community pharmacy*</a:t>
          </a:r>
          <a:endParaRPr lang="en-US" sz="2800" kern="1200" dirty="0">
            <a:solidFill>
              <a:schemeClr val="bg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Hospital Nurse calls UAMS South to schedule Follow-up Clinic Visit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0" y="1123316"/>
        <a:ext cx="7924800" cy="372454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06B180-689F-4329-91C7-1B5B52D13416}">
      <dsp:nvSpPr>
        <dsp:cNvPr id="0" name=""/>
        <dsp:cNvSpPr/>
      </dsp:nvSpPr>
      <dsp:spPr>
        <a:xfrm>
          <a:off x="0" y="350637"/>
          <a:ext cx="7696200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Follow-up Phone Call</a:t>
          </a:r>
          <a:endParaRPr lang="en-US" sz="4800" kern="1200" dirty="0"/>
        </a:p>
      </dsp:txBody>
      <dsp:txXfrm>
        <a:off x="59399" y="410036"/>
        <a:ext cx="7577402" cy="1098002"/>
      </dsp:txXfrm>
    </dsp:sp>
    <dsp:sp modelId="{8A991F66-14DD-41A8-9579-BD1B1642BD70}">
      <dsp:nvSpPr>
        <dsp:cNvPr id="0" name=""/>
        <dsp:cNvSpPr/>
      </dsp:nvSpPr>
      <dsp:spPr>
        <a:xfrm>
          <a:off x="0" y="1567437"/>
          <a:ext cx="7696200" cy="3161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354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UAMS South discharged patients emailed to QI Nurse and </a:t>
          </a:r>
          <a:r>
            <a:rPr lang="en-US" sz="2800" kern="1200" dirty="0" err="1" smtClean="0">
              <a:solidFill>
                <a:schemeClr val="bg1"/>
              </a:solidFill>
            </a:rPr>
            <a:t>PharmD</a:t>
          </a:r>
          <a:r>
            <a:rPr lang="en-US" sz="2800" kern="1200" dirty="0" smtClean="0">
              <a:solidFill>
                <a:schemeClr val="bg1"/>
              </a:solidFill>
            </a:rPr>
            <a:t> daily</a:t>
          </a:r>
          <a:endParaRPr lang="en-US" sz="2800" kern="1200" dirty="0">
            <a:solidFill>
              <a:schemeClr val="bg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Led by </a:t>
          </a:r>
          <a:r>
            <a:rPr lang="en-US" sz="2800" kern="1200" dirty="0" err="1" smtClean="0">
              <a:solidFill>
                <a:schemeClr val="bg1"/>
              </a:solidFill>
            </a:rPr>
            <a:t>PharmD</a:t>
          </a:r>
          <a:r>
            <a:rPr lang="en-US" sz="2800" kern="1200" dirty="0" smtClean="0">
              <a:solidFill>
                <a:schemeClr val="bg1"/>
              </a:solidFill>
            </a:rPr>
            <a:t> or </a:t>
          </a:r>
          <a:r>
            <a:rPr lang="en-US" sz="2800" kern="1200" dirty="0" err="1" smtClean="0">
              <a:solidFill>
                <a:schemeClr val="bg1"/>
              </a:solidFill>
            </a:rPr>
            <a:t>PharmD</a:t>
          </a:r>
          <a:r>
            <a:rPr lang="en-US" sz="2800" kern="1200" dirty="0" smtClean="0">
              <a:solidFill>
                <a:schemeClr val="bg1"/>
              </a:solidFill>
            </a:rPr>
            <a:t> student within 48 hours of discharge</a:t>
          </a:r>
          <a:endParaRPr lang="en-US" sz="2800" kern="1200" dirty="0">
            <a:solidFill>
              <a:schemeClr val="bg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Call to patient’s community pharmacist</a:t>
          </a:r>
          <a:endParaRPr lang="en-US" sz="2800" kern="1200" dirty="0">
            <a:solidFill>
              <a:schemeClr val="bg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Call patient or patient caregiver (2 attempts)</a:t>
          </a:r>
          <a:endParaRPr lang="en-US" sz="2800" kern="1200" dirty="0">
            <a:solidFill>
              <a:schemeClr val="bg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TOC phone script utilized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0" y="1567437"/>
        <a:ext cx="7696200" cy="316192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06B180-689F-4329-91C7-1B5B52D13416}">
      <dsp:nvSpPr>
        <dsp:cNvPr id="0" name=""/>
        <dsp:cNvSpPr/>
      </dsp:nvSpPr>
      <dsp:spPr>
        <a:xfrm>
          <a:off x="0" y="4652"/>
          <a:ext cx="7696200" cy="10421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Phone Call Script</a:t>
          </a:r>
          <a:endParaRPr lang="en-US" sz="4800" kern="1200" dirty="0"/>
        </a:p>
      </dsp:txBody>
      <dsp:txXfrm>
        <a:off x="50874" y="55526"/>
        <a:ext cx="7594452" cy="940407"/>
      </dsp:txXfrm>
    </dsp:sp>
    <dsp:sp modelId="{8A991F66-14DD-41A8-9579-BD1B1642BD70}">
      <dsp:nvSpPr>
        <dsp:cNvPr id="0" name=""/>
        <dsp:cNvSpPr/>
      </dsp:nvSpPr>
      <dsp:spPr>
        <a:xfrm>
          <a:off x="0" y="1046807"/>
          <a:ext cx="7696200" cy="4130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354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How are you feeling?</a:t>
          </a:r>
          <a:endParaRPr lang="en-US" sz="2800" kern="1200" dirty="0">
            <a:solidFill>
              <a:schemeClr val="bg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What appointments do you have ?</a:t>
          </a:r>
          <a:endParaRPr lang="en-US" sz="2800" kern="1200" dirty="0">
            <a:solidFill>
              <a:schemeClr val="bg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What imaging/labs/exams are scheduled?</a:t>
          </a:r>
          <a:endParaRPr lang="en-US" sz="2800" kern="1200" dirty="0">
            <a:solidFill>
              <a:schemeClr val="bg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Where you able to get your new medication(s)?</a:t>
          </a:r>
          <a:endParaRPr lang="en-US" sz="2800" kern="1200" dirty="0">
            <a:solidFill>
              <a:schemeClr val="bg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How are you taking your new medication(s)?</a:t>
          </a:r>
          <a:endParaRPr lang="en-US" sz="2800" kern="1200" dirty="0">
            <a:solidFill>
              <a:schemeClr val="bg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What issues/concerns do you have with your new medication(s)?</a:t>
          </a:r>
          <a:endParaRPr lang="en-US" sz="2800" kern="1200" dirty="0">
            <a:solidFill>
              <a:schemeClr val="bg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bg1"/>
              </a:solidFill>
            </a:rPr>
            <a:t>What questions do you have for me? Your provider? Your case coordinator?</a:t>
          </a:r>
          <a:endParaRPr lang="en-US" sz="2800" kern="1200" dirty="0">
            <a:solidFill>
              <a:schemeClr val="bg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800" kern="1200" dirty="0">
            <a:solidFill>
              <a:schemeClr val="bg1"/>
            </a:solidFill>
          </a:endParaRPr>
        </a:p>
      </dsp:txBody>
      <dsp:txXfrm>
        <a:off x="0" y="1046807"/>
        <a:ext cx="7696200" cy="4130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F0E7-16B9-4054-8A62-0240149D4B5C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4944-BA17-4B51-85BA-DFC259298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F0E7-16B9-4054-8A62-0240149D4B5C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4944-BA17-4B51-85BA-DFC259298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F0E7-16B9-4054-8A62-0240149D4B5C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4944-BA17-4B51-85BA-DFC259298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F0E7-16B9-4054-8A62-0240149D4B5C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4944-BA17-4B51-85BA-DFC259298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F0E7-16B9-4054-8A62-0240149D4B5C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4944-BA17-4B51-85BA-DFC259298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F0E7-16B9-4054-8A62-0240149D4B5C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4944-BA17-4B51-85BA-DFC259298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F0E7-16B9-4054-8A62-0240149D4B5C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4944-BA17-4B51-85BA-DFC259298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F0E7-16B9-4054-8A62-0240149D4B5C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4944-BA17-4B51-85BA-DFC259298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F0E7-16B9-4054-8A62-0240149D4B5C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4944-BA17-4B51-85BA-DFC259298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F0E7-16B9-4054-8A62-0240149D4B5C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4944-BA17-4B51-85BA-DFC259298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F0E7-16B9-4054-8A62-0240149D4B5C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4944-BA17-4B51-85BA-DFC259298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990600"/>
            <a:ext cx="9144000" cy="58674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822960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3F0E7-16B9-4054-8A62-0240149D4B5C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94944-BA17-4B51-85BA-DFC259298D5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uams-red-1024.jpg"/>
          <p:cNvPicPr>
            <a:picLocks noChangeAspect="1"/>
          </p:cNvPicPr>
          <p:nvPr/>
        </p:nvPicPr>
        <p:blipFill>
          <a:blip r:embed="rId13" cstate="print"/>
          <a:srcRect b="81111"/>
          <a:stretch>
            <a:fillRect/>
          </a:stretch>
        </p:blipFill>
        <p:spPr>
          <a:xfrm>
            <a:off x="0" y="0"/>
            <a:ext cx="9144000" cy="990600"/>
          </a:xfrm>
          <a:prstGeom prst="rect">
            <a:avLst/>
          </a:prstGeom>
        </p:spPr>
      </p:pic>
      <p:pic>
        <p:nvPicPr>
          <p:cNvPr id="13" name="Picture 4" descr="UAMSlogo white.wm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52476" y="152400"/>
            <a:ext cx="1239048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tm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8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tmp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ibrary.uams.edu/wp-content/uploads/2013/04/AHEC_Map.pn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hyperlink" Target="http://www.google.com/url?url=http://www.thames-avenue-surgery.co.uk/ppg.aspx&amp;rct=j&amp;frm=1&amp;q=&amp;esrc=s&amp;sa=U&amp;ved=0ahUKEwjF-bC99IDPAhXK4iYKHRTpBc8QwW4IFjAA&amp;usg=AFQjCNFcQuM-oGXDTMSOOt1kndIDNanQeQ" TargetMode="External"/><Relationship Id="rId5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tm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4" Type="http://schemas.openxmlformats.org/officeDocument/2006/relationships/diagramQuickStyle" Target="../diagrams/quickStyle12.xml"/><Relationship Id="rId5" Type="http://schemas.openxmlformats.org/officeDocument/2006/relationships/diagramColors" Target="../diagrams/colors12.xml"/><Relationship Id="rId6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4" Type="http://schemas.openxmlformats.org/officeDocument/2006/relationships/diagramQuickStyle" Target="../diagrams/quickStyle13.xml"/><Relationship Id="rId5" Type="http://schemas.openxmlformats.org/officeDocument/2006/relationships/diagramColors" Target="../diagrams/colors13.xml"/><Relationship Id="rId6" Type="http://schemas.microsoft.com/office/2007/relationships/diagramDrawing" Target="../diagrams/drawing1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4" Type="http://schemas.openxmlformats.org/officeDocument/2006/relationships/diagramQuickStyle" Target="../diagrams/quickStyle14.xml"/><Relationship Id="rId5" Type="http://schemas.openxmlformats.org/officeDocument/2006/relationships/diagramColors" Target="../diagrams/colors14.xml"/><Relationship Id="rId6" Type="http://schemas.microsoft.com/office/2007/relationships/diagramDrawing" Target="../diagrams/drawing1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4" Type="http://schemas.openxmlformats.org/officeDocument/2006/relationships/diagramQuickStyle" Target="../diagrams/quickStyle15.xml"/><Relationship Id="rId5" Type="http://schemas.openxmlformats.org/officeDocument/2006/relationships/diagramColors" Target="../diagrams/colors15.xml"/><Relationship Id="rId6" Type="http://schemas.microsoft.com/office/2007/relationships/diagramDrawing" Target="../diagrams/drawing1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4" Type="http://schemas.openxmlformats.org/officeDocument/2006/relationships/diagramQuickStyle" Target="../diagrams/quickStyle16.xml"/><Relationship Id="rId5" Type="http://schemas.openxmlformats.org/officeDocument/2006/relationships/diagramColors" Target="../diagrams/colors16.xml"/><Relationship Id="rId6" Type="http://schemas.microsoft.com/office/2007/relationships/diagramDrawing" Target="../diagrams/drawing1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tm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tm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52550"/>
            <a:ext cx="7772400" cy="2457450"/>
          </a:xfrm>
        </p:spPr>
        <p:txBody>
          <a:bodyPr>
            <a:noAutofit/>
          </a:bodyPr>
          <a:lstStyle/>
          <a:p>
            <a:pPr algn="l"/>
            <a:r>
              <a:rPr lang="en-US" sz="5400" b="1" dirty="0"/>
              <a:t>Care Transitions for Medication Safety in the Community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850" y="4343400"/>
            <a:ext cx="7734300" cy="175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Lauren E. Glaze,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PharmD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Assistant Professor of Pharmacy Practice</a:t>
            </a:r>
          </a:p>
          <a:p>
            <a:pPr algn="l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UAMS South Family Medical Center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47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127" y="76200"/>
            <a:ext cx="7691747" cy="65196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57300" y="6596390"/>
            <a:ext cx="6629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>
                <a:solidFill>
                  <a:schemeClr val="bg1"/>
                </a:solidFill>
              </a:rPr>
              <a:t>Source</a:t>
            </a:r>
            <a:r>
              <a:rPr lang="en-US" sz="1000" i="1" dirty="0">
                <a:solidFill>
                  <a:schemeClr val="bg1"/>
                </a:solidFill>
              </a:rPr>
              <a:t>: HCUP Statistical Briefs #153 and #154: http://www.hcup-us.ahrq.gov/reports/statbriefs/statbriefs.jsp </a:t>
            </a:r>
          </a:p>
        </p:txBody>
      </p:sp>
    </p:spTree>
    <p:extLst>
      <p:ext uri="{BB962C8B-B14F-4D97-AF65-F5344CB8AC3E}">
        <p14:creationId xmlns:p14="http://schemas.microsoft.com/office/powerpoint/2010/main" val="202544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38463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CMS Data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92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64% of Medicare patients received </a:t>
            </a:r>
            <a:r>
              <a:rPr lang="en-US" sz="2800" dirty="0"/>
              <a:t>no post-acute care between discharge </a:t>
            </a:r>
            <a:r>
              <a:rPr lang="en-US" sz="2800" dirty="0" smtClean="0"/>
              <a:t>and readmission</a:t>
            </a:r>
          </a:p>
          <a:p>
            <a:endParaRPr lang="en-US" sz="2800" dirty="0" smtClean="0"/>
          </a:p>
          <a:p>
            <a:r>
              <a:rPr lang="en-US" sz="2800" dirty="0" smtClean="0"/>
              <a:t>76% </a:t>
            </a:r>
            <a:r>
              <a:rPr lang="en-US" sz="2800" dirty="0"/>
              <a:t>of readmissions may be </a:t>
            </a:r>
            <a:r>
              <a:rPr lang="en-US" sz="2800" dirty="0" smtClean="0"/>
              <a:t>preventable</a:t>
            </a:r>
          </a:p>
          <a:p>
            <a:endParaRPr lang="en-US" sz="2800" dirty="0" smtClean="0"/>
          </a:p>
          <a:p>
            <a:r>
              <a:rPr lang="en-US" sz="2800" dirty="0" smtClean="0"/>
              <a:t>Medicare beneficiaries </a:t>
            </a:r>
            <a:r>
              <a:rPr lang="en-US" sz="2800" dirty="0"/>
              <a:t>report greater dissatisfaction in discharge-related care than any other aspect of care CMS </a:t>
            </a:r>
            <a:r>
              <a:rPr lang="en-US" sz="2800" dirty="0" smtClean="0"/>
              <a:t>measures</a:t>
            </a:r>
            <a:endParaRPr lang="en-US" sz="2800" dirty="0"/>
          </a:p>
          <a:p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6442502"/>
            <a:ext cx="59436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>
                <a:solidFill>
                  <a:schemeClr val="bg1"/>
                </a:solidFill>
              </a:rPr>
              <a:t>U.S</a:t>
            </a:r>
            <a:r>
              <a:rPr lang="en-US" sz="1000" i="1" dirty="0">
                <a:solidFill>
                  <a:schemeClr val="bg1"/>
                </a:solidFill>
              </a:rPr>
              <a:t>. Department of Health &amp; Human Services. New HHS Data Shows Major Strides Made in Patient Safety, Leading to Improved Care and Savings. May 7, 2014 </a:t>
            </a:r>
            <a:r>
              <a:rPr lang="en-US" sz="1000" i="1" dirty="0" smtClean="0">
                <a:solidFill>
                  <a:schemeClr val="bg1"/>
                </a:solidFill>
              </a:rPr>
              <a:t>.</a:t>
            </a:r>
            <a:endParaRPr lang="en-US" sz="1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65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57" y="93979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Hospital Readmission Reduction Program (CMS)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458200" cy="3962400"/>
          </a:xfrm>
        </p:spPr>
        <p:txBody>
          <a:bodyPr>
            <a:noAutofit/>
          </a:bodyPr>
          <a:lstStyle/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484664"/>
              </p:ext>
            </p:extLst>
          </p:nvPr>
        </p:nvGraphicFramePr>
        <p:xfrm>
          <a:off x="471714" y="2460171"/>
          <a:ext cx="8229600" cy="37120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23886"/>
                <a:gridCol w="5805714"/>
              </a:tblGrid>
              <a:tr h="91623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YEAR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READMISSION DIAGNOSIS</a:t>
                      </a:r>
                      <a:r>
                        <a:rPr lang="en-US" sz="2400" baseline="0" dirty="0" smtClean="0"/>
                        <a:t> PENALTY 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748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2013* 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Acute MI, CHF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7869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COPD, TKA, THA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76353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2016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CABG surgery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7869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2017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Aspiration pneumonia, sepsis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6400800"/>
            <a:ext cx="693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* CMS Transitional Care Billing introduced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80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The Bottom Line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446808"/>
              </p:ext>
            </p:extLst>
          </p:nvPr>
        </p:nvGraphicFramePr>
        <p:xfrm>
          <a:off x="457200" y="2667000"/>
          <a:ext cx="8229600" cy="3459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926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2210753"/>
              </p:ext>
            </p:extLst>
          </p:nvPr>
        </p:nvGraphicFramePr>
        <p:xfrm>
          <a:off x="457200" y="1143000"/>
          <a:ext cx="8229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835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676400"/>
            <a:ext cx="4724399" cy="4114800"/>
          </a:xfr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200400" cy="4691063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Patient-Centered Medical Home (PCMH) and Rural Health Clinic (RHC)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7 counties in South </a:t>
            </a:r>
            <a:r>
              <a:rPr lang="en-US" sz="2000" dirty="0"/>
              <a:t>Arkansas </a:t>
            </a:r>
            <a:endParaRPr lang="en-US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Adult Primary Care, Pediatrics, Senior Care, OB/GYN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Family Medicine faculty physicians, residents, and students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64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HEC_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066800"/>
            <a:ext cx="70104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734" y="85599"/>
            <a:ext cx="3810532" cy="905001"/>
          </a:xfrm>
        </p:spPr>
      </p:pic>
    </p:spTree>
    <p:extLst>
      <p:ext uri="{BB962C8B-B14F-4D97-AF65-F5344CB8AC3E}">
        <p14:creationId xmlns:p14="http://schemas.microsoft.com/office/powerpoint/2010/main" val="259632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120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Development of TOC Service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743200"/>
            <a:ext cx="2514600" cy="1371600"/>
          </a:xfrm>
          <a:prstGeom prst="rect">
            <a:avLst/>
          </a:prstGeom>
        </p:spPr>
      </p:pic>
      <p:pic>
        <p:nvPicPr>
          <p:cNvPr id="6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" b="31364"/>
          <a:stretch/>
        </p:blipFill>
        <p:spPr>
          <a:xfrm>
            <a:off x="6343650" y="2743200"/>
            <a:ext cx="2667000" cy="1371600"/>
          </a:xfrm>
        </p:spPr>
      </p:pic>
      <p:sp>
        <p:nvSpPr>
          <p:cNvPr id="8" name="Left-Right-Up Arrow 7"/>
          <p:cNvSpPr/>
          <p:nvPr/>
        </p:nvSpPr>
        <p:spPr>
          <a:xfrm flipV="1">
            <a:off x="2857500" y="2743200"/>
            <a:ext cx="3352800" cy="2362200"/>
          </a:xfrm>
          <a:prstGeom prst="leftRight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2" name="Picture 6" descr="Image result for group of patients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350" y="5257800"/>
            <a:ext cx="35433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0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Key Players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832551"/>
              </p:ext>
            </p:extLst>
          </p:nvPr>
        </p:nvGraphicFramePr>
        <p:xfrm>
          <a:off x="457200" y="2209800"/>
          <a:ext cx="8229600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939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UAMS readmission 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25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Objectives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en-US" sz="9600" dirty="0"/>
              <a:t>Define transitional care and its impact on healthcare outcomes and expenditures </a:t>
            </a:r>
            <a:endParaRPr lang="en-US" sz="9600" dirty="0" smtClean="0"/>
          </a:p>
          <a:p>
            <a:pPr lvl="0"/>
            <a:endParaRPr lang="en-US" sz="9600" dirty="0"/>
          </a:p>
          <a:p>
            <a:pPr lvl="0"/>
            <a:r>
              <a:rPr lang="en-US" sz="9600" dirty="0"/>
              <a:t>Describe the development of a Transitions of Care (TOC) service </a:t>
            </a:r>
            <a:endParaRPr lang="en-US" sz="9600" dirty="0" smtClean="0"/>
          </a:p>
          <a:p>
            <a:pPr lvl="0"/>
            <a:endParaRPr lang="en-US" sz="9600" dirty="0"/>
          </a:p>
          <a:p>
            <a:pPr lvl="0"/>
            <a:r>
              <a:rPr lang="en-US" sz="9600" dirty="0"/>
              <a:t>Identify medication-related strategies to decrease hospital readmissions </a:t>
            </a:r>
            <a:endParaRPr lang="en-US" sz="9600" dirty="0" smtClean="0"/>
          </a:p>
          <a:p>
            <a:pPr lvl="0"/>
            <a:endParaRPr lang="en-US" sz="9600" dirty="0"/>
          </a:p>
          <a:p>
            <a:pPr lvl="0"/>
            <a:r>
              <a:rPr lang="en-US" sz="9600" dirty="0"/>
              <a:t>Review examples of pharmacist-led interventions to enhance transitions of care in rural communities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80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PharmD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Impact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75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UAMS South TOC Workflow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800592"/>
              </p:ext>
            </p:extLst>
          </p:nvPr>
        </p:nvGraphicFramePr>
        <p:xfrm>
          <a:off x="228600" y="1752600"/>
          <a:ext cx="8686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577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39511459"/>
              </p:ext>
            </p:extLst>
          </p:nvPr>
        </p:nvGraphicFramePr>
        <p:xfrm>
          <a:off x="609600" y="1397000"/>
          <a:ext cx="79248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56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00060007"/>
              </p:ext>
            </p:extLst>
          </p:nvPr>
        </p:nvGraphicFramePr>
        <p:xfrm>
          <a:off x="609600" y="1397000"/>
          <a:ext cx="79248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70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9719918"/>
              </p:ext>
            </p:extLst>
          </p:nvPr>
        </p:nvGraphicFramePr>
        <p:xfrm>
          <a:off x="533400" y="1397000"/>
          <a:ext cx="76962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974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61662425"/>
              </p:ext>
            </p:extLst>
          </p:nvPr>
        </p:nvGraphicFramePr>
        <p:xfrm>
          <a:off x="533400" y="1295400"/>
          <a:ext cx="76962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071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20375781"/>
              </p:ext>
            </p:extLst>
          </p:nvPr>
        </p:nvGraphicFramePr>
        <p:xfrm>
          <a:off x="533400" y="1397000"/>
          <a:ext cx="76962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95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24837830"/>
              </p:ext>
            </p:extLst>
          </p:nvPr>
        </p:nvGraphicFramePr>
        <p:xfrm>
          <a:off x="609600" y="1371600"/>
          <a:ext cx="7924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1142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50805775"/>
              </p:ext>
            </p:extLst>
          </p:nvPr>
        </p:nvGraphicFramePr>
        <p:xfrm>
          <a:off x="533400" y="1371600"/>
          <a:ext cx="80772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379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77098311"/>
              </p:ext>
            </p:extLst>
          </p:nvPr>
        </p:nvGraphicFramePr>
        <p:xfrm>
          <a:off x="533400" y="1371600"/>
          <a:ext cx="8153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687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143000"/>
            <a:ext cx="3429000" cy="6096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Transitions of Care</a:t>
            </a: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endParaRPr lang="en-US" sz="2400" i="1" dirty="0" smtClean="0"/>
          </a:p>
          <a:p>
            <a:endParaRPr lang="en-US" sz="2400" i="1" dirty="0" smtClean="0"/>
          </a:p>
          <a:p>
            <a:r>
              <a:rPr lang="en-US" sz="2400" i="1" dirty="0" smtClean="0"/>
              <a:t>“</a:t>
            </a:r>
            <a:r>
              <a:rPr lang="en-US" sz="2400" i="1" dirty="0"/>
              <a:t>The movement of patients between health care locations, providers, or different levels of care within the same location as their conditions and care needs change.”</a:t>
            </a:r>
          </a:p>
          <a:p>
            <a:endParaRPr lang="en-US" sz="2400" i="1" dirty="0"/>
          </a:p>
          <a:p>
            <a:r>
              <a:rPr lang="en-US" sz="2400" i="1" dirty="0"/>
              <a:t>-</a:t>
            </a:r>
            <a:r>
              <a:rPr lang="en-US" sz="2400" dirty="0"/>
              <a:t>National Transitions of Care Coalition, 2008</a:t>
            </a:r>
            <a:endParaRPr lang="en-US" sz="2400" i="1" dirty="0"/>
          </a:p>
          <a:p>
            <a:endParaRPr lang="en-US" dirty="0"/>
          </a:p>
        </p:txBody>
      </p:sp>
      <p:pic>
        <p:nvPicPr>
          <p:cNvPr id="7" name="Picture 2" descr="http://www.healthy.ohio.gov/-/media/HealthyOhio/ASSETS/Images/heart-disease-and-stroke/stroke-diagram.jpg?la=en&amp;hash=5398BB1C07F11E189A7F1A603CFC5462EED4592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850" y="1144446"/>
            <a:ext cx="5111750" cy="502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860636" y="6400795"/>
            <a:ext cx="335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>
                <a:solidFill>
                  <a:schemeClr val="bg1"/>
                </a:solidFill>
              </a:rPr>
              <a:t>Source: Healthy Transitions Colorado, 2015.</a:t>
            </a:r>
            <a:endParaRPr lang="en-US" sz="1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78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33704713"/>
              </p:ext>
            </p:extLst>
          </p:nvPr>
        </p:nvGraphicFramePr>
        <p:xfrm>
          <a:off x="533400" y="1371600"/>
          <a:ext cx="8153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047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98784133"/>
              </p:ext>
            </p:extLst>
          </p:nvPr>
        </p:nvGraphicFramePr>
        <p:xfrm>
          <a:off x="533400" y="1371600"/>
          <a:ext cx="8153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238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78058526"/>
              </p:ext>
            </p:extLst>
          </p:nvPr>
        </p:nvGraphicFramePr>
        <p:xfrm>
          <a:off x="533400" y="1371600"/>
          <a:ext cx="80772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561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Why Involve the Pharmacist?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 medication errors </a:t>
            </a:r>
          </a:p>
          <a:p>
            <a:r>
              <a:rPr lang="en-US" dirty="0" smtClean="0"/>
              <a:t>Address medication concerns</a:t>
            </a:r>
          </a:p>
          <a:p>
            <a:r>
              <a:rPr lang="en-US" dirty="0" smtClean="0"/>
              <a:t>Avoid Adverse Drug Events</a:t>
            </a:r>
          </a:p>
          <a:p>
            <a:r>
              <a:rPr lang="en-US" dirty="0" smtClean="0"/>
              <a:t>Provide medication counseling</a:t>
            </a:r>
          </a:p>
          <a:p>
            <a:r>
              <a:rPr lang="en-US" dirty="0" smtClean="0"/>
              <a:t>Assess medication adherence and efficacy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65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Pharmacist  Interventions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67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Improper drug selection</a:t>
            </a:r>
          </a:p>
          <a:p>
            <a:r>
              <a:rPr lang="en-US" dirty="0" err="1" smtClean="0"/>
              <a:t>Subtherapeutic</a:t>
            </a:r>
            <a:r>
              <a:rPr lang="en-US" dirty="0" smtClean="0"/>
              <a:t> dosages</a:t>
            </a:r>
          </a:p>
          <a:p>
            <a:r>
              <a:rPr lang="en-US" dirty="0" err="1" smtClean="0"/>
              <a:t>Supratherapeutic</a:t>
            </a:r>
            <a:r>
              <a:rPr lang="en-US" dirty="0" smtClean="0"/>
              <a:t> dosages</a:t>
            </a:r>
            <a:endParaRPr lang="en-US" dirty="0"/>
          </a:p>
          <a:p>
            <a:r>
              <a:rPr lang="en-US" dirty="0"/>
              <a:t>Medication non-adherence</a:t>
            </a:r>
          </a:p>
          <a:p>
            <a:r>
              <a:rPr lang="en-US" dirty="0"/>
              <a:t>Therapeutic </a:t>
            </a:r>
            <a:r>
              <a:rPr lang="en-US" dirty="0" smtClean="0"/>
              <a:t>duplications</a:t>
            </a:r>
          </a:p>
          <a:p>
            <a:r>
              <a:rPr lang="en-US" dirty="0" smtClean="0"/>
              <a:t>Therapeutic omissions</a:t>
            </a:r>
            <a:endParaRPr lang="en-US" dirty="0"/>
          </a:p>
          <a:p>
            <a:r>
              <a:rPr lang="en-US" dirty="0"/>
              <a:t>Drug interactions</a:t>
            </a:r>
          </a:p>
          <a:p>
            <a:r>
              <a:rPr lang="en-US" dirty="0"/>
              <a:t>Drugs with no indications</a:t>
            </a:r>
          </a:p>
          <a:p>
            <a:r>
              <a:rPr lang="en-US" dirty="0"/>
              <a:t>Treatment failures</a:t>
            </a:r>
          </a:p>
        </p:txBody>
      </p:sp>
    </p:spTree>
    <p:extLst>
      <p:ext uri="{BB962C8B-B14F-4D97-AF65-F5344CB8AC3E}">
        <p14:creationId xmlns:p14="http://schemas.microsoft.com/office/powerpoint/2010/main" val="195609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UAMS Outcomes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Completed ___ TOC services since September 2015 (___ weekly discharged patients)</a:t>
            </a:r>
          </a:p>
          <a:p>
            <a:endParaRPr lang="en-US" dirty="0" smtClean="0"/>
          </a:p>
          <a:p>
            <a:r>
              <a:rPr lang="en-US" dirty="0" smtClean="0"/>
              <a:t>Billed 14 Medicare patients</a:t>
            </a:r>
          </a:p>
          <a:p>
            <a:endParaRPr lang="en-US" dirty="0" smtClean="0"/>
          </a:p>
          <a:p>
            <a:r>
              <a:rPr lang="en-US" dirty="0" smtClean="0"/>
              <a:t>Billed Medicaid for ____ patients on EOY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25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Clinical Outcomes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QI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41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QI Group Benefits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 Southwest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17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Partnership Feedback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Hospital </a:t>
            </a:r>
          </a:p>
          <a:p>
            <a:r>
              <a:rPr lang="en-US" dirty="0" smtClean="0"/>
              <a:t>Home health</a:t>
            </a:r>
          </a:p>
          <a:p>
            <a:r>
              <a:rPr lang="en-US" dirty="0" smtClean="0"/>
              <a:t>SNF/Assistant Living</a:t>
            </a:r>
          </a:p>
          <a:p>
            <a:r>
              <a:rPr lang="en-US" dirty="0" smtClean="0"/>
              <a:t>Community pharmacists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5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Patient Success Stories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38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Barriers to Successful Care Transitions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Multiple providers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Different EMRs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Medication discrepancies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Poor communication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Lack of patient/family education</a:t>
            </a:r>
          </a:p>
          <a:p>
            <a:pPr marL="0" indent="0">
              <a:buNone/>
            </a:pPr>
            <a:r>
              <a:rPr lang="en-US" dirty="0" smtClean="0"/>
              <a:t>	Inadequate planning and goal setting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30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Future Endeavors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Discharge med rec sent to patient’s preferred pharmacy</a:t>
            </a:r>
          </a:p>
          <a:p>
            <a:endParaRPr lang="en-US" dirty="0"/>
          </a:p>
          <a:p>
            <a:r>
              <a:rPr lang="en-US" dirty="0" smtClean="0"/>
              <a:t>Monthly adherence checks with community pharmacist and at subsequent PCP clinic visits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323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Future Endeavors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58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Future Endeavors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810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Expand to other South Arkansas Hospitals </a:t>
            </a:r>
          </a:p>
          <a:p>
            <a:endParaRPr lang="en-US" dirty="0" smtClean="0"/>
          </a:p>
          <a:p>
            <a:r>
              <a:rPr lang="en-US" dirty="0" smtClean="0"/>
              <a:t>Med rec at admission by inpatient pharmacist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“Meds </a:t>
            </a:r>
            <a:r>
              <a:rPr lang="en-US" dirty="0"/>
              <a:t>to </a:t>
            </a:r>
            <a:r>
              <a:rPr lang="en-US" dirty="0" smtClean="0"/>
              <a:t>Beds” program</a:t>
            </a:r>
          </a:p>
          <a:p>
            <a:endParaRPr lang="en-US" dirty="0" smtClean="0"/>
          </a:p>
          <a:p>
            <a:r>
              <a:rPr lang="en-US" dirty="0" smtClean="0"/>
              <a:t>Follow-up face to face visits in patient’s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09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Which of the following is not a barrier to successful care transitions?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Different EMRs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Multiple providers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Medication discrepancies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Great communication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Lack of patient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121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Questions?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58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TOC Resources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5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52550"/>
            <a:ext cx="7772400" cy="2457450"/>
          </a:xfrm>
        </p:spPr>
        <p:txBody>
          <a:bodyPr>
            <a:noAutofit/>
          </a:bodyPr>
          <a:lstStyle/>
          <a:p>
            <a:pPr algn="l"/>
            <a:r>
              <a:rPr lang="en-US" sz="5400" b="1" dirty="0"/>
              <a:t>Care Transitions for Medication Safety in the Community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850" y="4343400"/>
            <a:ext cx="7734300" cy="175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Lauren E. Glaze,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PharmD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Assistant Professor of Pharmacy Practice</a:t>
            </a:r>
          </a:p>
          <a:p>
            <a:pPr algn="l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UAMS South Family Medical Center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18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Why focus on care transitions?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454872"/>
              </p:ext>
            </p:extLst>
          </p:nvPr>
        </p:nvGraphicFramePr>
        <p:xfrm>
          <a:off x="457200" y="2362200"/>
          <a:ext cx="8229600" cy="3763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3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19200"/>
            <a:ext cx="77724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54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2011 Readmission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osts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$</a:t>
            </a:r>
            <a:r>
              <a:rPr lang="en-US" sz="4000" dirty="0" smtClean="0">
                <a:solidFill>
                  <a:schemeClr val="accent2"/>
                </a:solidFill>
              </a:rPr>
              <a:t>41.3 billion </a:t>
            </a:r>
            <a:r>
              <a:rPr lang="en-US" sz="3600" dirty="0" smtClean="0"/>
              <a:t>in hospital costs for 3.3 million adult 30-day readmissions </a:t>
            </a:r>
          </a:p>
          <a:p>
            <a:pPr lvl="1"/>
            <a:r>
              <a:rPr lang="en-US" sz="3200" dirty="0" smtClean="0"/>
              <a:t>Medicare </a:t>
            </a:r>
            <a:r>
              <a:rPr lang="en-US" sz="3200" dirty="0" smtClean="0">
                <a:solidFill>
                  <a:schemeClr val="accent2"/>
                </a:solidFill>
              </a:rPr>
              <a:t>$4.3 billion</a:t>
            </a:r>
          </a:p>
          <a:p>
            <a:pPr lvl="1"/>
            <a:r>
              <a:rPr lang="en-US" sz="3200" dirty="0" smtClean="0"/>
              <a:t>Medicaid </a:t>
            </a:r>
            <a:r>
              <a:rPr lang="en-US" sz="3200" dirty="0" smtClean="0">
                <a:solidFill>
                  <a:schemeClr val="accent2"/>
                </a:solidFill>
              </a:rPr>
              <a:t>$839 million</a:t>
            </a:r>
          </a:p>
          <a:p>
            <a:pPr lvl="1"/>
            <a:r>
              <a:rPr lang="en-US" sz="3200" dirty="0" smtClean="0"/>
              <a:t>Private Insurance </a:t>
            </a:r>
            <a:r>
              <a:rPr lang="en-US" sz="3200" dirty="0" smtClean="0">
                <a:solidFill>
                  <a:schemeClr val="accent2"/>
                </a:solidFill>
              </a:rPr>
              <a:t>$785 million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400795"/>
            <a:ext cx="7772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>
                <a:solidFill>
                  <a:schemeClr val="bg1"/>
                </a:solidFill>
              </a:rPr>
              <a:t>Source: </a:t>
            </a:r>
            <a:r>
              <a:rPr lang="en-US" sz="1000" i="1" dirty="0">
                <a:solidFill>
                  <a:schemeClr val="bg1"/>
                </a:solidFill>
              </a:rPr>
              <a:t>Hines </a:t>
            </a:r>
            <a:r>
              <a:rPr lang="en-US" sz="1000" i="1" dirty="0" smtClean="0">
                <a:solidFill>
                  <a:schemeClr val="bg1"/>
                </a:solidFill>
              </a:rPr>
              <a:t>AL, et al. 2014. http</a:t>
            </a:r>
            <a:r>
              <a:rPr lang="en-US" sz="1000" i="1" dirty="0">
                <a:solidFill>
                  <a:schemeClr val="bg1"/>
                </a:solidFill>
              </a:rPr>
              <a:t>://www.hcup-us.ahrq.gov/reports/statbriefs/sb172-Conditions-Readmissions-Payer.pdf.</a:t>
            </a:r>
          </a:p>
        </p:txBody>
      </p:sp>
    </p:spTree>
    <p:extLst>
      <p:ext uri="{BB962C8B-B14F-4D97-AF65-F5344CB8AC3E}">
        <p14:creationId xmlns:p14="http://schemas.microsoft.com/office/powerpoint/2010/main" val="118759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76200"/>
            <a:ext cx="8001000" cy="65201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0200" y="6596390"/>
            <a:ext cx="594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>
                <a:solidFill>
                  <a:schemeClr val="bg1"/>
                </a:solidFill>
              </a:rPr>
              <a:t>Source</a:t>
            </a:r>
            <a:r>
              <a:rPr lang="en-US" sz="1000" i="1" dirty="0">
                <a:solidFill>
                  <a:schemeClr val="bg1"/>
                </a:solidFill>
              </a:rPr>
              <a:t>: New England Journal of </a:t>
            </a:r>
            <a:r>
              <a:rPr lang="en-US" sz="1000" i="1" dirty="0" smtClean="0">
                <a:solidFill>
                  <a:schemeClr val="bg1"/>
                </a:solidFill>
              </a:rPr>
              <a:t>Medicine, 2009 </a:t>
            </a:r>
            <a:r>
              <a:rPr lang="en-US" sz="1000" i="1" dirty="0">
                <a:solidFill>
                  <a:schemeClr val="bg1"/>
                </a:solidFill>
              </a:rPr>
              <a:t>Centers for Medicare &amp; Medicaid, 2012</a:t>
            </a:r>
          </a:p>
        </p:txBody>
      </p:sp>
    </p:spTree>
    <p:extLst>
      <p:ext uri="{BB962C8B-B14F-4D97-AF65-F5344CB8AC3E}">
        <p14:creationId xmlns:p14="http://schemas.microsoft.com/office/powerpoint/2010/main" val="71652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57300" y="6596390"/>
            <a:ext cx="6629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>
                <a:solidFill>
                  <a:schemeClr val="bg1"/>
                </a:solidFill>
              </a:rPr>
              <a:t>Source</a:t>
            </a:r>
            <a:r>
              <a:rPr lang="en-US" sz="1000" i="1" dirty="0">
                <a:solidFill>
                  <a:schemeClr val="bg1"/>
                </a:solidFill>
              </a:rPr>
              <a:t>: HCUP Statistical Briefs #153 and #154: http://www.hcup-us.ahrq.gov/reports/statbriefs/statbriefs.jsp </a:t>
            </a: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20" y="1219200"/>
            <a:ext cx="848796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33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3718</TotalTime>
  <Words>1146</Words>
  <Application>Microsoft Macintosh PowerPoint</Application>
  <PresentationFormat>On-screen Show (4:3)</PresentationFormat>
  <Paragraphs>225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Calibri</vt:lpstr>
      <vt:lpstr>Wingdings</vt:lpstr>
      <vt:lpstr>Arial</vt:lpstr>
      <vt:lpstr>Theme2</vt:lpstr>
      <vt:lpstr>Care Transitions for Medication Safety in the Community</vt:lpstr>
      <vt:lpstr>Objectives</vt:lpstr>
      <vt:lpstr>Transitions of Care</vt:lpstr>
      <vt:lpstr>Barriers to Successful Care Transitions </vt:lpstr>
      <vt:lpstr>Why focus on care transitions?</vt:lpstr>
      <vt:lpstr>PowerPoint Presentation</vt:lpstr>
      <vt:lpstr>2011 Readmission Costs</vt:lpstr>
      <vt:lpstr>PowerPoint Presentation</vt:lpstr>
      <vt:lpstr>PowerPoint Presentation</vt:lpstr>
      <vt:lpstr>PowerPoint Presentation</vt:lpstr>
      <vt:lpstr>CMS Data</vt:lpstr>
      <vt:lpstr>Hospital Readmission Reduction Program (CMS)</vt:lpstr>
      <vt:lpstr>The Bottom Line</vt:lpstr>
      <vt:lpstr>PowerPoint Presentation</vt:lpstr>
      <vt:lpstr>PowerPoint Presentation</vt:lpstr>
      <vt:lpstr>PowerPoint Presentation</vt:lpstr>
      <vt:lpstr>Development of TOC Service</vt:lpstr>
      <vt:lpstr>Key Players</vt:lpstr>
      <vt:lpstr>UAMS readmission stats</vt:lpstr>
      <vt:lpstr>PharmD Impact </vt:lpstr>
      <vt:lpstr>UAMS South TOC Workflow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Involve the Pharmacist?</vt:lpstr>
      <vt:lpstr>Pharmacist  Interventions</vt:lpstr>
      <vt:lpstr>UAMS Outcomes</vt:lpstr>
      <vt:lpstr>Clinical Outcomes</vt:lpstr>
      <vt:lpstr>QI Group Benefits</vt:lpstr>
      <vt:lpstr>Partnership Feedback</vt:lpstr>
      <vt:lpstr>Patient Success Stories</vt:lpstr>
      <vt:lpstr>Future Endeavors</vt:lpstr>
      <vt:lpstr>Future Endeavors</vt:lpstr>
      <vt:lpstr>Future Endeavors</vt:lpstr>
      <vt:lpstr>Question</vt:lpstr>
      <vt:lpstr>Questions?</vt:lpstr>
      <vt:lpstr>TOC Resources</vt:lpstr>
      <vt:lpstr>Care Transitions for Medication Safety in the Community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Glaze, Lauren</dc:creator>
  <cp:lastModifiedBy>Melissa Shipp</cp:lastModifiedBy>
  <cp:revision>64</cp:revision>
  <dcterms:created xsi:type="dcterms:W3CDTF">2016-09-07T20:40:33Z</dcterms:created>
  <dcterms:modified xsi:type="dcterms:W3CDTF">2016-09-15T20:19:04Z</dcterms:modified>
</cp:coreProperties>
</file>