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1" r:id="rId1"/>
  </p:sldMasterIdLst>
  <p:notesMasterIdLst>
    <p:notesMasterId r:id="rId30"/>
  </p:notesMasterIdLst>
  <p:sldIdLst>
    <p:sldId id="256" r:id="rId2"/>
    <p:sldId id="257" r:id="rId3"/>
    <p:sldId id="269" r:id="rId4"/>
    <p:sldId id="258" r:id="rId5"/>
    <p:sldId id="259" r:id="rId6"/>
    <p:sldId id="260" r:id="rId7"/>
    <p:sldId id="267" r:id="rId8"/>
    <p:sldId id="264" r:id="rId9"/>
    <p:sldId id="268" r:id="rId10"/>
    <p:sldId id="261" r:id="rId11"/>
    <p:sldId id="262" r:id="rId12"/>
    <p:sldId id="270" r:id="rId13"/>
    <p:sldId id="271" r:id="rId14"/>
    <p:sldId id="272" r:id="rId15"/>
    <p:sldId id="274" r:id="rId16"/>
    <p:sldId id="275" r:id="rId17"/>
    <p:sldId id="276" r:id="rId18"/>
    <p:sldId id="277" r:id="rId19"/>
    <p:sldId id="278" r:id="rId20"/>
    <p:sldId id="279" r:id="rId21"/>
    <p:sldId id="280" r:id="rId22"/>
    <p:sldId id="281" r:id="rId23"/>
    <p:sldId id="282" r:id="rId24"/>
    <p:sldId id="283" r:id="rId25"/>
    <p:sldId id="286" r:id="rId26"/>
    <p:sldId id="263" r:id="rId27"/>
    <p:sldId id="285" r:id="rId28"/>
    <p:sldId id="284"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942"/>
    <p:restoredTop sz="75346"/>
  </p:normalViewPr>
  <p:slideViewPr>
    <p:cSldViewPr snapToGrid="0" snapToObjects="1">
      <p:cViewPr>
        <p:scale>
          <a:sx n="85" d="100"/>
          <a:sy n="85" d="100"/>
        </p:scale>
        <p:origin x="144" y="-1216"/>
      </p:cViewPr>
      <p:guideLst/>
    </p:cSldViewPr>
  </p:slideViewPr>
  <p:outlineViewPr>
    <p:cViewPr>
      <p:scale>
        <a:sx n="33" d="100"/>
        <a:sy n="33" d="100"/>
      </p:scale>
      <p:origin x="0" y="-3332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notesMaster" Target="notesMasters/notesMaster1.xml"/><Relationship Id="rId31" Type="http://schemas.openxmlformats.org/officeDocument/2006/relationships/presProps" Target="presProps.xml"/><Relationship Id="rId32" Type="http://schemas.openxmlformats.org/officeDocument/2006/relationships/viewProps" Target="viewProps.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theme" Target="theme/theme1.xml"/><Relationship Id="rId3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DCFEB33-35BB-1341-9326-323A1A025616}" type="doc">
      <dgm:prSet loTypeId="urn:microsoft.com/office/officeart/2005/8/layout/chevron1" loCatId="" qsTypeId="urn:microsoft.com/office/officeart/2005/8/quickstyle/simple4" qsCatId="simple" csTypeId="urn:microsoft.com/office/officeart/2005/8/colors/colorful1" csCatId="colorful" phldr="1"/>
      <dgm:spPr/>
      <dgm:t>
        <a:bodyPr/>
        <a:lstStyle/>
        <a:p>
          <a:endParaRPr lang="en-US"/>
        </a:p>
      </dgm:t>
    </dgm:pt>
    <dgm:pt modelId="{F9CEECDD-80A4-0749-8A79-630D8087ED78}">
      <dgm:prSet phldrT="[Text]"/>
      <dgm:spPr/>
      <dgm:t>
        <a:bodyPr/>
        <a:lstStyle/>
        <a:p>
          <a:r>
            <a:rPr lang="en-US" dirty="0" smtClean="0"/>
            <a:t>Acknowledge awkwardness and discomfort</a:t>
          </a:r>
        </a:p>
      </dgm:t>
    </dgm:pt>
    <dgm:pt modelId="{698E9080-971E-F645-95EE-EBADD0E91CF7}" type="parTrans" cxnId="{132937B5-B900-3647-A04C-4997857FD347}">
      <dgm:prSet/>
      <dgm:spPr/>
      <dgm:t>
        <a:bodyPr/>
        <a:lstStyle/>
        <a:p>
          <a:endParaRPr lang="en-US"/>
        </a:p>
      </dgm:t>
    </dgm:pt>
    <dgm:pt modelId="{E70E3044-E2C7-6B43-B738-19057B9BE559}" type="sibTrans" cxnId="{132937B5-B900-3647-A04C-4997857FD347}">
      <dgm:prSet/>
      <dgm:spPr/>
      <dgm:t>
        <a:bodyPr/>
        <a:lstStyle/>
        <a:p>
          <a:endParaRPr lang="en-US"/>
        </a:p>
      </dgm:t>
    </dgm:pt>
    <dgm:pt modelId="{E736B4FA-0BEE-E64E-8B76-9DB604CA6A19}">
      <dgm:prSet phldrT="[Text]"/>
      <dgm:spPr/>
      <dgm:t>
        <a:bodyPr/>
        <a:lstStyle/>
        <a:p>
          <a:r>
            <a:rPr lang="en-US" dirty="0" smtClean="0"/>
            <a:t>State performance Issue</a:t>
          </a:r>
          <a:endParaRPr lang="en-US" dirty="0"/>
        </a:p>
      </dgm:t>
    </dgm:pt>
    <dgm:pt modelId="{31925730-4B12-E341-8F24-4C5934AD9384}" type="parTrans" cxnId="{A5C85B5C-4CDA-6045-9026-A696588268B7}">
      <dgm:prSet/>
      <dgm:spPr/>
      <dgm:t>
        <a:bodyPr/>
        <a:lstStyle/>
        <a:p>
          <a:endParaRPr lang="en-US"/>
        </a:p>
      </dgm:t>
    </dgm:pt>
    <dgm:pt modelId="{E5C13B78-D84A-1445-B241-4B09E0D73EBD}" type="sibTrans" cxnId="{A5C85B5C-4CDA-6045-9026-A696588268B7}">
      <dgm:prSet/>
      <dgm:spPr/>
      <dgm:t>
        <a:bodyPr/>
        <a:lstStyle/>
        <a:p>
          <a:endParaRPr lang="en-US"/>
        </a:p>
      </dgm:t>
    </dgm:pt>
    <dgm:pt modelId="{63FB849B-E25C-0A4B-BCC0-24AD2DF26BB4}">
      <dgm:prSet phldrT="[Text]"/>
      <dgm:spPr/>
      <dgm:t>
        <a:bodyPr/>
        <a:lstStyle/>
        <a:p>
          <a:r>
            <a:rPr lang="en-US" dirty="0" smtClean="0"/>
            <a:t>Elicit and listen to individual’s self assessment</a:t>
          </a:r>
          <a:endParaRPr lang="en-US" dirty="0"/>
        </a:p>
      </dgm:t>
    </dgm:pt>
    <dgm:pt modelId="{5502CC1D-FED2-F140-8FCF-9E76563DEE86}" type="parTrans" cxnId="{804BDCDF-93A0-E540-8077-A10556B79290}">
      <dgm:prSet/>
      <dgm:spPr/>
      <dgm:t>
        <a:bodyPr/>
        <a:lstStyle/>
        <a:p>
          <a:endParaRPr lang="en-US"/>
        </a:p>
      </dgm:t>
    </dgm:pt>
    <dgm:pt modelId="{B8185995-6A38-CE41-93D0-55FE78EC7A93}" type="sibTrans" cxnId="{804BDCDF-93A0-E540-8077-A10556B79290}">
      <dgm:prSet/>
      <dgm:spPr/>
      <dgm:t>
        <a:bodyPr/>
        <a:lstStyle/>
        <a:p>
          <a:endParaRPr lang="en-US"/>
        </a:p>
      </dgm:t>
    </dgm:pt>
    <dgm:pt modelId="{7D50B35A-B647-8840-9279-F9A8D1EE9541}">
      <dgm:prSet phldrT="[Text]"/>
      <dgm:spPr/>
      <dgm:t>
        <a:bodyPr/>
        <a:lstStyle/>
        <a:p>
          <a:r>
            <a:rPr lang="en-US" b="1" i="1" dirty="0" smtClean="0"/>
            <a:t>Acknowledgment</a:t>
          </a:r>
          <a:r>
            <a:rPr lang="en-US" b="1" dirty="0" smtClean="0"/>
            <a:t> </a:t>
          </a:r>
          <a:r>
            <a:rPr lang="en-US" b="0" dirty="0" smtClean="0"/>
            <a:t>or </a:t>
          </a:r>
          <a:r>
            <a:rPr lang="en-US" b="1" i="1" dirty="0" smtClean="0"/>
            <a:t>Dismissal</a:t>
          </a:r>
          <a:r>
            <a:rPr lang="en-US" b="1" dirty="0" smtClean="0"/>
            <a:t> </a:t>
          </a:r>
          <a:r>
            <a:rPr lang="en-US" b="0" dirty="0" smtClean="0"/>
            <a:t>of Problem</a:t>
          </a:r>
          <a:endParaRPr lang="en-US" b="0" dirty="0"/>
        </a:p>
      </dgm:t>
    </dgm:pt>
    <dgm:pt modelId="{E72CB20D-28DB-2F42-BABB-5E813A5DDE17}" type="parTrans" cxnId="{C87382E8-7DB9-0843-A9E7-812D069949A6}">
      <dgm:prSet/>
      <dgm:spPr/>
      <dgm:t>
        <a:bodyPr/>
        <a:lstStyle/>
        <a:p>
          <a:endParaRPr lang="en-US"/>
        </a:p>
      </dgm:t>
    </dgm:pt>
    <dgm:pt modelId="{92389774-0069-164D-BB49-0E30F49640C2}" type="sibTrans" cxnId="{C87382E8-7DB9-0843-A9E7-812D069949A6}">
      <dgm:prSet/>
      <dgm:spPr/>
      <dgm:t>
        <a:bodyPr/>
        <a:lstStyle/>
        <a:p>
          <a:endParaRPr lang="en-US"/>
        </a:p>
      </dgm:t>
    </dgm:pt>
    <dgm:pt modelId="{33925217-4D0B-5147-A395-10A282C7F734}" type="pres">
      <dgm:prSet presAssocID="{3DCFEB33-35BB-1341-9326-323A1A025616}" presName="Name0" presStyleCnt="0">
        <dgm:presLayoutVars>
          <dgm:dir/>
          <dgm:animLvl val="lvl"/>
          <dgm:resizeHandles val="exact"/>
        </dgm:presLayoutVars>
      </dgm:prSet>
      <dgm:spPr/>
      <dgm:t>
        <a:bodyPr/>
        <a:lstStyle/>
        <a:p>
          <a:endParaRPr lang="en-US"/>
        </a:p>
      </dgm:t>
    </dgm:pt>
    <dgm:pt modelId="{37A90EEB-5260-E649-996E-28A42D3FB438}" type="pres">
      <dgm:prSet presAssocID="{F9CEECDD-80A4-0749-8A79-630D8087ED78}" presName="parTxOnly" presStyleLbl="node1" presStyleIdx="0" presStyleCnt="4">
        <dgm:presLayoutVars>
          <dgm:chMax val="0"/>
          <dgm:chPref val="0"/>
          <dgm:bulletEnabled val="1"/>
        </dgm:presLayoutVars>
      </dgm:prSet>
      <dgm:spPr/>
      <dgm:t>
        <a:bodyPr/>
        <a:lstStyle/>
        <a:p>
          <a:endParaRPr lang="en-US"/>
        </a:p>
      </dgm:t>
    </dgm:pt>
    <dgm:pt modelId="{EEFC845D-8F6A-244D-BC35-4FB120ED646D}" type="pres">
      <dgm:prSet presAssocID="{E70E3044-E2C7-6B43-B738-19057B9BE559}" presName="parTxOnlySpace" presStyleCnt="0"/>
      <dgm:spPr/>
    </dgm:pt>
    <dgm:pt modelId="{B15AFF82-8B1D-6542-8FB3-23C5529006DE}" type="pres">
      <dgm:prSet presAssocID="{E736B4FA-0BEE-E64E-8B76-9DB604CA6A19}" presName="parTxOnly" presStyleLbl="node1" presStyleIdx="1" presStyleCnt="4">
        <dgm:presLayoutVars>
          <dgm:chMax val="0"/>
          <dgm:chPref val="0"/>
          <dgm:bulletEnabled val="1"/>
        </dgm:presLayoutVars>
      </dgm:prSet>
      <dgm:spPr/>
      <dgm:t>
        <a:bodyPr/>
        <a:lstStyle/>
        <a:p>
          <a:endParaRPr lang="en-US"/>
        </a:p>
      </dgm:t>
    </dgm:pt>
    <dgm:pt modelId="{F0BA6F89-F4C2-DE4C-B99F-5DFFEF929B24}" type="pres">
      <dgm:prSet presAssocID="{E5C13B78-D84A-1445-B241-4B09E0D73EBD}" presName="parTxOnlySpace" presStyleCnt="0"/>
      <dgm:spPr/>
    </dgm:pt>
    <dgm:pt modelId="{FFEE8242-BB6C-EA4E-8E9A-3661AB70FFD4}" type="pres">
      <dgm:prSet presAssocID="{63FB849B-E25C-0A4B-BCC0-24AD2DF26BB4}" presName="parTxOnly" presStyleLbl="node1" presStyleIdx="2" presStyleCnt="4">
        <dgm:presLayoutVars>
          <dgm:chMax val="0"/>
          <dgm:chPref val="0"/>
          <dgm:bulletEnabled val="1"/>
        </dgm:presLayoutVars>
      </dgm:prSet>
      <dgm:spPr/>
      <dgm:t>
        <a:bodyPr/>
        <a:lstStyle/>
        <a:p>
          <a:endParaRPr lang="en-US"/>
        </a:p>
      </dgm:t>
    </dgm:pt>
    <dgm:pt modelId="{E0C38ED9-7169-6D4F-B4C2-039A72CB9814}" type="pres">
      <dgm:prSet presAssocID="{B8185995-6A38-CE41-93D0-55FE78EC7A93}" presName="parTxOnlySpace" presStyleCnt="0"/>
      <dgm:spPr/>
    </dgm:pt>
    <dgm:pt modelId="{B5CAE091-D797-CD4C-BFF8-72001FF8C2FD}" type="pres">
      <dgm:prSet presAssocID="{7D50B35A-B647-8840-9279-F9A8D1EE9541}" presName="parTxOnly" presStyleLbl="node1" presStyleIdx="3" presStyleCnt="4">
        <dgm:presLayoutVars>
          <dgm:chMax val="0"/>
          <dgm:chPref val="0"/>
          <dgm:bulletEnabled val="1"/>
        </dgm:presLayoutVars>
      </dgm:prSet>
      <dgm:spPr/>
      <dgm:t>
        <a:bodyPr/>
        <a:lstStyle/>
        <a:p>
          <a:endParaRPr lang="en-US"/>
        </a:p>
      </dgm:t>
    </dgm:pt>
  </dgm:ptLst>
  <dgm:cxnLst>
    <dgm:cxn modelId="{7A0511D9-093F-CC48-8193-7118C3E66ADC}" type="presOf" srcId="{3DCFEB33-35BB-1341-9326-323A1A025616}" destId="{33925217-4D0B-5147-A395-10A282C7F734}" srcOrd="0" destOrd="0" presId="urn:microsoft.com/office/officeart/2005/8/layout/chevron1"/>
    <dgm:cxn modelId="{132937B5-B900-3647-A04C-4997857FD347}" srcId="{3DCFEB33-35BB-1341-9326-323A1A025616}" destId="{F9CEECDD-80A4-0749-8A79-630D8087ED78}" srcOrd="0" destOrd="0" parTransId="{698E9080-971E-F645-95EE-EBADD0E91CF7}" sibTransId="{E70E3044-E2C7-6B43-B738-19057B9BE559}"/>
    <dgm:cxn modelId="{6D32DF68-B486-DD43-8BC4-E7C51751A9FA}" type="presOf" srcId="{63FB849B-E25C-0A4B-BCC0-24AD2DF26BB4}" destId="{FFEE8242-BB6C-EA4E-8E9A-3661AB70FFD4}" srcOrd="0" destOrd="0" presId="urn:microsoft.com/office/officeart/2005/8/layout/chevron1"/>
    <dgm:cxn modelId="{1ECDB523-DAF5-3445-9B46-0E173B424832}" type="presOf" srcId="{7D50B35A-B647-8840-9279-F9A8D1EE9541}" destId="{B5CAE091-D797-CD4C-BFF8-72001FF8C2FD}" srcOrd="0" destOrd="0" presId="urn:microsoft.com/office/officeart/2005/8/layout/chevron1"/>
    <dgm:cxn modelId="{505149EC-4B3F-A342-8AD7-5CF321BC087C}" type="presOf" srcId="{E736B4FA-0BEE-E64E-8B76-9DB604CA6A19}" destId="{B15AFF82-8B1D-6542-8FB3-23C5529006DE}" srcOrd="0" destOrd="0" presId="urn:microsoft.com/office/officeart/2005/8/layout/chevron1"/>
    <dgm:cxn modelId="{DBC8E8ED-C03E-9D4A-A04C-E226EACB0C78}" type="presOf" srcId="{F9CEECDD-80A4-0749-8A79-630D8087ED78}" destId="{37A90EEB-5260-E649-996E-28A42D3FB438}" srcOrd="0" destOrd="0" presId="urn:microsoft.com/office/officeart/2005/8/layout/chevron1"/>
    <dgm:cxn modelId="{C87382E8-7DB9-0843-A9E7-812D069949A6}" srcId="{3DCFEB33-35BB-1341-9326-323A1A025616}" destId="{7D50B35A-B647-8840-9279-F9A8D1EE9541}" srcOrd="3" destOrd="0" parTransId="{E72CB20D-28DB-2F42-BABB-5E813A5DDE17}" sibTransId="{92389774-0069-164D-BB49-0E30F49640C2}"/>
    <dgm:cxn modelId="{804BDCDF-93A0-E540-8077-A10556B79290}" srcId="{3DCFEB33-35BB-1341-9326-323A1A025616}" destId="{63FB849B-E25C-0A4B-BCC0-24AD2DF26BB4}" srcOrd="2" destOrd="0" parTransId="{5502CC1D-FED2-F140-8FCF-9E76563DEE86}" sibTransId="{B8185995-6A38-CE41-93D0-55FE78EC7A93}"/>
    <dgm:cxn modelId="{A5C85B5C-4CDA-6045-9026-A696588268B7}" srcId="{3DCFEB33-35BB-1341-9326-323A1A025616}" destId="{E736B4FA-0BEE-E64E-8B76-9DB604CA6A19}" srcOrd="1" destOrd="0" parTransId="{31925730-4B12-E341-8F24-4C5934AD9384}" sibTransId="{E5C13B78-D84A-1445-B241-4B09E0D73EBD}"/>
    <dgm:cxn modelId="{333EC8F8-A668-3A42-875F-55268DDFBFD6}" type="presParOf" srcId="{33925217-4D0B-5147-A395-10A282C7F734}" destId="{37A90EEB-5260-E649-996E-28A42D3FB438}" srcOrd="0" destOrd="0" presId="urn:microsoft.com/office/officeart/2005/8/layout/chevron1"/>
    <dgm:cxn modelId="{497D0E45-E95B-C041-A08E-EC91FF2FEC1B}" type="presParOf" srcId="{33925217-4D0B-5147-A395-10A282C7F734}" destId="{EEFC845D-8F6A-244D-BC35-4FB120ED646D}" srcOrd="1" destOrd="0" presId="urn:microsoft.com/office/officeart/2005/8/layout/chevron1"/>
    <dgm:cxn modelId="{04D6D55A-DD8A-A047-B26C-94C1CD20B03C}" type="presParOf" srcId="{33925217-4D0B-5147-A395-10A282C7F734}" destId="{B15AFF82-8B1D-6542-8FB3-23C5529006DE}" srcOrd="2" destOrd="0" presId="urn:microsoft.com/office/officeart/2005/8/layout/chevron1"/>
    <dgm:cxn modelId="{E23CE548-B15D-BA45-8C65-442FD5CC8EBD}" type="presParOf" srcId="{33925217-4D0B-5147-A395-10A282C7F734}" destId="{F0BA6F89-F4C2-DE4C-B99F-5DFFEF929B24}" srcOrd="3" destOrd="0" presId="urn:microsoft.com/office/officeart/2005/8/layout/chevron1"/>
    <dgm:cxn modelId="{2C41E0D7-3838-554C-AE15-E9864767E2FF}" type="presParOf" srcId="{33925217-4D0B-5147-A395-10A282C7F734}" destId="{FFEE8242-BB6C-EA4E-8E9A-3661AB70FFD4}" srcOrd="4" destOrd="0" presId="urn:microsoft.com/office/officeart/2005/8/layout/chevron1"/>
    <dgm:cxn modelId="{EB82076C-39C4-0B48-8BD3-8D18F01E4721}" type="presParOf" srcId="{33925217-4D0B-5147-A395-10A282C7F734}" destId="{E0C38ED9-7169-6D4F-B4C2-039A72CB9814}" srcOrd="5" destOrd="0" presId="urn:microsoft.com/office/officeart/2005/8/layout/chevron1"/>
    <dgm:cxn modelId="{DB1F85AC-1515-4642-82D7-63CC0797FBA2}" type="presParOf" srcId="{33925217-4D0B-5147-A395-10A282C7F734}" destId="{B5CAE091-D797-CD4C-BFF8-72001FF8C2FD}" srcOrd="6"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0E5D043-BD88-EF46-8F26-561E66D54BC4}" type="doc">
      <dgm:prSet loTypeId="urn:microsoft.com/office/officeart/2005/8/layout/chevron2" loCatId="" qsTypeId="urn:microsoft.com/office/officeart/2005/8/quickstyle/simple4" qsCatId="simple" csTypeId="urn:microsoft.com/office/officeart/2005/8/colors/accent1_2" csCatId="accent1" phldr="1"/>
      <dgm:spPr/>
      <dgm:t>
        <a:bodyPr/>
        <a:lstStyle/>
        <a:p>
          <a:endParaRPr lang="en-US"/>
        </a:p>
      </dgm:t>
    </dgm:pt>
    <dgm:pt modelId="{2223266C-1458-584C-84B2-D5236221F934}">
      <dgm:prSet phldrT="[Text]"/>
      <dgm:spPr/>
      <dgm:t>
        <a:bodyPr/>
        <a:lstStyle/>
        <a:p>
          <a:r>
            <a:rPr lang="en-US" dirty="0" smtClean="0"/>
            <a:t>Step 1</a:t>
          </a:r>
          <a:endParaRPr lang="en-US" dirty="0"/>
        </a:p>
      </dgm:t>
    </dgm:pt>
    <dgm:pt modelId="{D8931935-D840-BD45-9A44-B8BAA18BBD42}" type="parTrans" cxnId="{B83F8352-FFCD-1545-A98A-42DD30068600}">
      <dgm:prSet/>
      <dgm:spPr/>
      <dgm:t>
        <a:bodyPr/>
        <a:lstStyle/>
        <a:p>
          <a:endParaRPr lang="en-US"/>
        </a:p>
      </dgm:t>
    </dgm:pt>
    <dgm:pt modelId="{C2091124-9AC2-A34D-ABF4-7EA29881EE2E}" type="sibTrans" cxnId="{B83F8352-FFCD-1545-A98A-42DD30068600}">
      <dgm:prSet/>
      <dgm:spPr/>
      <dgm:t>
        <a:bodyPr/>
        <a:lstStyle/>
        <a:p>
          <a:endParaRPr lang="en-US"/>
        </a:p>
      </dgm:t>
    </dgm:pt>
    <dgm:pt modelId="{48F1C948-E057-4346-9222-27031A5E8ACC}">
      <dgm:prSet phldrT="[Text]"/>
      <dgm:spPr/>
      <dgm:t>
        <a:bodyPr/>
        <a:lstStyle/>
        <a:p>
          <a:r>
            <a:rPr lang="en-US" dirty="0" smtClean="0"/>
            <a:t>Define and analyze the problem together</a:t>
          </a:r>
          <a:endParaRPr lang="en-US" dirty="0"/>
        </a:p>
      </dgm:t>
    </dgm:pt>
    <dgm:pt modelId="{213130B1-7994-914E-A574-2C049EF16006}" type="parTrans" cxnId="{B52A4BB0-87B1-AB43-9DBD-717263CC2718}">
      <dgm:prSet/>
      <dgm:spPr/>
      <dgm:t>
        <a:bodyPr/>
        <a:lstStyle/>
        <a:p>
          <a:endParaRPr lang="en-US"/>
        </a:p>
      </dgm:t>
    </dgm:pt>
    <dgm:pt modelId="{A1893416-AEFE-AD4B-918F-2B03130C8CFD}" type="sibTrans" cxnId="{B52A4BB0-87B1-AB43-9DBD-717263CC2718}">
      <dgm:prSet/>
      <dgm:spPr/>
      <dgm:t>
        <a:bodyPr/>
        <a:lstStyle/>
        <a:p>
          <a:endParaRPr lang="en-US"/>
        </a:p>
      </dgm:t>
    </dgm:pt>
    <dgm:pt modelId="{D51BE166-E75A-464F-A881-B9345362FED4}">
      <dgm:prSet phldrT="[Text]"/>
      <dgm:spPr/>
      <dgm:t>
        <a:bodyPr/>
        <a:lstStyle/>
        <a:p>
          <a:r>
            <a:rPr lang="en-US" dirty="0" smtClean="0"/>
            <a:t>Step 2</a:t>
          </a:r>
          <a:endParaRPr lang="en-US" dirty="0"/>
        </a:p>
      </dgm:t>
    </dgm:pt>
    <dgm:pt modelId="{78815FDC-B158-2A41-8B75-146F24071D7D}" type="parTrans" cxnId="{88686AF6-A547-0F41-BC1E-BCD1ADEF639D}">
      <dgm:prSet/>
      <dgm:spPr/>
      <dgm:t>
        <a:bodyPr/>
        <a:lstStyle/>
        <a:p>
          <a:endParaRPr lang="en-US"/>
        </a:p>
      </dgm:t>
    </dgm:pt>
    <dgm:pt modelId="{B7C41F83-C4BB-9D4A-A807-67D199EC68BD}" type="sibTrans" cxnId="{88686AF6-A547-0F41-BC1E-BCD1ADEF639D}">
      <dgm:prSet/>
      <dgm:spPr/>
      <dgm:t>
        <a:bodyPr/>
        <a:lstStyle/>
        <a:p>
          <a:endParaRPr lang="en-US"/>
        </a:p>
      </dgm:t>
    </dgm:pt>
    <dgm:pt modelId="{684ADB27-DBB9-AF4C-99E3-5BE6AD1926BA}">
      <dgm:prSet phldrT="[Text]"/>
      <dgm:spPr/>
      <dgm:t>
        <a:bodyPr/>
        <a:lstStyle/>
        <a:p>
          <a:r>
            <a:rPr lang="en-US" dirty="0" smtClean="0"/>
            <a:t>Problem solve together</a:t>
          </a:r>
          <a:endParaRPr lang="en-US" dirty="0"/>
        </a:p>
      </dgm:t>
    </dgm:pt>
    <dgm:pt modelId="{619F3255-A5E4-FA49-8695-44FA11DF5569}" type="parTrans" cxnId="{257DE215-9E6C-0744-B164-5A194C1279AF}">
      <dgm:prSet/>
      <dgm:spPr/>
      <dgm:t>
        <a:bodyPr/>
        <a:lstStyle/>
        <a:p>
          <a:endParaRPr lang="en-US"/>
        </a:p>
      </dgm:t>
    </dgm:pt>
    <dgm:pt modelId="{97B2C9B7-19AD-A543-AABE-72F383BE625C}" type="sibTrans" cxnId="{257DE215-9E6C-0744-B164-5A194C1279AF}">
      <dgm:prSet/>
      <dgm:spPr/>
      <dgm:t>
        <a:bodyPr/>
        <a:lstStyle/>
        <a:p>
          <a:endParaRPr lang="en-US"/>
        </a:p>
      </dgm:t>
    </dgm:pt>
    <dgm:pt modelId="{8E851ADC-4E2A-434A-B01A-2A6BC5E20A80}">
      <dgm:prSet phldrT="[Text]"/>
      <dgm:spPr/>
      <dgm:t>
        <a:bodyPr/>
        <a:lstStyle/>
        <a:p>
          <a:r>
            <a:rPr lang="en-US" dirty="0" smtClean="0"/>
            <a:t>Step 3</a:t>
          </a:r>
          <a:endParaRPr lang="en-US" dirty="0"/>
        </a:p>
      </dgm:t>
    </dgm:pt>
    <dgm:pt modelId="{9A0CA782-0B5C-4348-8E22-48C0A1DD9553}" type="parTrans" cxnId="{03ABBF3E-04D4-4648-9351-4A158FD3E311}">
      <dgm:prSet/>
      <dgm:spPr/>
      <dgm:t>
        <a:bodyPr/>
        <a:lstStyle/>
        <a:p>
          <a:endParaRPr lang="en-US"/>
        </a:p>
      </dgm:t>
    </dgm:pt>
    <dgm:pt modelId="{707AAC2E-32A4-3042-9A4D-AC12D89769E0}" type="sibTrans" cxnId="{03ABBF3E-04D4-4648-9351-4A158FD3E311}">
      <dgm:prSet/>
      <dgm:spPr/>
      <dgm:t>
        <a:bodyPr/>
        <a:lstStyle/>
        <a:p>
          <a:endParaRPr lang="en-US"/>
        </a:p>
      </dgm:t>
    </dgm:pt>
    <dgm:pt modelId="{798E6B84-9E02-8745-BC78-A342A4BB3043}">
      <dgm:prSet phldrT="[Text]"/>
      <dgm:spPr/>
      <dgm:t>
        <a:bodyPr/>
        <a:lstStyle/>
        <a:p>
          <a:r>
            <a:rPr lang="en-US" dirty="0" smtClean="0"/>
            <a:t>Make a plan to address with defined outcomes and timeline</a:t>
          </a:r>
          <a:endParaRPr lang="en-US" dirty="0"/>
        </a:p>
      </dgm:t>
    </dgm:pt>
    <dgm:pt modelId="{E58DFBD3-BCB4-814C-BC21-A9F395C1ED25}" type="parTrans" cxnId="{DB7048CD-8B93-1F40-B1F4-A9B7918857C9}">
      <dgm:prSet/>
      <dgm:spPr/>
      <dgm:t>
        <a:bodyPr/>
        <a:lstStyle/>
        <a:p>
          <a:endParaRPr lang="en-US"/>
        </a:p>
      </dgm:t>
    </dgm:pt>
    <dgm:pt modelId="{17BB9D80-90CB-954C-9100-6614E56EFB8D}" type="sibTrans" cxnId="{DB7048CD-8B93-1F40-B1F4-A9B7918857C9}">
      <dgm:prSet/>
      <dgm:spPr/>
      <dgm:t>
        <a:bodyPr/>
        <a:lstStyle/>
        <a:p>
          <a:endParaRPr lang="en-US"/>
        </a:p>
      </dgm:t>
    </dgm:pt>
    <dgm:pt modelId="{C8A52799-C5A1-8141-86A0-66DB20406857}">
      <dgm:prSet phldrT="[Text]"/>
      <dgm:spPr/>
      <dgm:t>
        <a:bodyPr/>
        <a:lstStyle/>
        <a:p>
          <a:r>
            <a:rPr lang="en-US" dirty="0" smtClean="0"/>
            <a:t>Document feedback, plan and time to re-address</a:t>
          </a:r>
          <a:endParaRPr lang="en-US" dirty="0"/>
        </a:p>
      </dgm:t>
    </dgm:pt>
    <dgm:pt modelId="{2E213341-E812-E54B-A85B-CE8C8AEB1C21}" type="parTrans" cxnId="{E64CFC6D-E3D3-4448-AA15-D54180AD6A4C}">
      <dgm:prSet/>
      <dgm:spPr/>
      <dgm:t>
        <a:bodyPr/>
        <a:lstStyle/>
        <a:p>
          <a:endParaRPr lang="en-US"/>
        </a:p>
      </dgm:t>
    </dgm:pt>
    <dgm:pt modelId="{BF09E522-5537-4142-AB5F-7BA3051F843B}" type="sibTrans" cxnId="{E64CFC6D-E3D3-4448-AA15-D54180AD6A4C}">
      <dgm:prSet/>
      <dgm:spPr/>
      <dgm:t>
        <a:bodyPr/>
        <a:lstStyle/>
        <a:p>
          <a:endParaRPr lang="en-US"/>
        </a:p>
      </dgm:t>
    </dgm:pt>
    <dgm:pt modelId="{8AE9CAC6-568A-DB41-9B0C-C8EBC7F3A50F}" type="pres">
      <dgm:prSet presAssocID="{60E5D043-BD88-EF46-8F26-561E66D54BC4}" presName="linearFlow" presStyleCnt="0">
        <dgm:presLayoutVars>
          <dgm:dir/>
          <dgm:animLvl val="lvl"/>
          <dgm:resizeHandles val="exact"/>
        </dgm:presLayoutVars>
      </dgm:prSet>
      <dgm:spPr/>
      <dgm:t>
        <a:bodyPr/>
        <a:lstStyle/>
        <a:p>
          <a:endParaRPr lang="en-US"/>
        </a:p>
      </dgm:t>
    </dgm:pt>
    <dgm:pt modelId="{B4BB0C7E-31C7-5744-A4B7-4C20B4105457}" type="pres">
      <dgm:prSet presAssocID="{2223266C-1458-584C-84B2-D5236221F934}" presName="composite" presStyleCnt="0"/>
      <dgm:spPr/>
    </dgm:pt>
    <dgm:pt modelId="{1AACE810-BAF3-6342-A142-0B43AF5398D3}" type="pres">
      <dgm:prSet presAssocID="{2223266C-1458-584C-84B2-D5236221F934}" presName="parentText" presStyleLbl="alignNode1" presStyleIdx="0" presStyleCnt="3">
        <dgm:presLayoutVars>
          <dgm:chMax val="1"/>
          <dgm:bulletEnabled val="1"/>
        </dgm:presLayoutVars>
      </dgm:prSet>
      <dgm:spPr/>
      <dgm:t>
        <a:bodyPr/>
        <a:lstStyle/>
        <a:p>
          <a:endParaRPr lang="en-US"/>
        </a:p>
      </dgm:t>
    </dgm:pt>
    <dgm:pt modelId="{FE014916-F298-E544-AA9D-062FCC6514C4}" type="pres">
      <dgm:prSet presAssocID="{2223266C-1458-584C-84B2-D5236221F934}" presName="descendantText" presStyleLbl="alignAcc1" presStyleIdx="0" presStyleCnt="3">
        <dgm:presLayoutVars>
          <dgm:bulletEnabled val="1"/>
        </dgm:presLayoutVars>
      </dgm:prSet>
      <dgm:spPr/>
      <dgm:t>
        <a:bodyPr/>
        <a:lstStyle/>
        <a:p>
          <a:endParaRPr lang="en-US"/>
        </a:p>
      </dgm:t>
    </dgm:pt>
    <dgm:pt modelId="{FDE5D03E-5542-DE45-A8AA-44DADDB34197}" type="pres">
      <dgm:prSet presAssocID="{C2091124-9AC2-A34D-ABF4-7EA29881EE2E}" presName="sp" presStyleCnt="0"/>
      <dgm:spPr/>
    </dgm:pt>
    <dgm:pt modelId="{B9CAF6E9-E8D7-A440-B656-BB80B83B2B24}" type="pres">
      <dgm:prSet presAssocID="{D51BE166-E75A-464F-A881-B9345362FED4}" presName="composite" presStyleCnt="0"/>
      <dgm:spPr/>
    </dgm:pt>
    <dgm:pt modelId="{0AD99B42-9D00-8042-AFF8-DD1AC9CC23FC}" type="pres">
      <dgm:prSet presAssocID="{D51BE166-E75A-464F-A881-B9345362FED4}" presName="parentText" presStyleLbl="alignNode1" presStyleIdx="1" presStyleCnt="3">
        <dgm:presLayoutVars>
          <dgm:chMax val="1"/>
          <dgm:bulletEnabled val="1"/>
        </dgm:presLayoutVars>
      </dgm:prSet>
      <dgm:spPr/>
      <dgm:t>
        <a:bodyPr/>
        <a:lstStyle/>
        <a:p>
          <a:endParaRPr lang="en-US"/>
        </a:p>
      </dgm:t>
    </dgm:pt>
    <dgm:pt modelId="{6616E800-B273-F145-B3A8-A886D0BF1C55}" type="pres">
      <dgm:prSet presAssocID="{D51BE166-E75A-464F-A881-B9345362FED4}" presName="descendantText" presStyleLbl="alignAcc1" presStyleIdx="1" presStyleCnt="3">
        <dgm:presLayoutVars>
          <dgm:bulletEnabled val="1"/>
        </dgm:presLayoutVars>
      </dgm:prSet>
      <dgm:spPr/>
      <dgm:t>
        <a:bodyPr/>
        <a:lstStyle/>
        <a:p>
          <a:endParaRPr lang="en-US"/>
        </a:p>
      </dgm:t>
    </dgm:pt>
    <dgm:pt modelId="{C0FD6EF6-FD38-D54E-91F2-B8DB97BE3FC4}" type="pres">
      <dgm:prSet presAssocID="{B7C41F83-C4BB-9D4A-A807-67D199EC68BD}" presName="sp" presStyleCnt="0"/>
      <dgm:spPr/>
    </dgm:pt>
    <dgm:pt modelId="{3E1EFD38-335B-C545-AFC9-BD1A1781BDF0}" type="pres">
      <dgm:prSet presAssocID="{8E851ADC-4E2A-434A-B01A-2A6BC5E20A80}" presName="composite" presStyleCnt="0"/>
      <dgm:spPr/>
    </dgm:pt>
    <dgm:pt modelId="{485270F6-7E45-B040-931E-B577985058FB}" type="pres">
      <dgm:prSet presAssocID="{8E851ADC-4E2A-434A-B01A-2A6BC5E20A80}" presName="parentText" presStyleLbl="alignNode1" presStyleIdx="2" presStyleCnt="3">
        <dgm:presLayoutVars>
          <dgm:chMax val="1"/>
          <dgm:bulletEnabled val="1"/>
        </dgm:presLayoutVars>
      </dgm:prSet>
      <dgm:spPr/>
      <dgm:t>
        <a:bodyPr/>
        <a:lstStyle/>
        <a:p>
          <a:endParaRPr lang="en-US"/>
        </a:p>
      </dgm:t>
    </dgm:pt>
    <dgm:pt modelId="{4A1D7F1A-EB89-6947-B82F-AB5669E383EB}" type="pres">
      <dgm:prSet presAssocID="{8E851ADC-4E2A-434A-B01A-2A6BC5E20A80}" presName="descendantText" presStyleLbl="alignAcc1" presStyleIdx="2" presStyleCnt="3">
        <dgm:presLayoutVars>
          <dgm:bulletEnabled val="1"/>
        </dgm:presLayoutVars>
      </dgm:prSet>
      <dgm:spPr/>
      <dgm:t>
        <a:bodyPr/>
        <a:lstStyle/>
        <a:p>
          <a:endParaRPr lang="en-US"/>
        </a:p>
      </dgm:t>
    </dgm:pt>
  </dgm:ptLst>
  <dgm:cxnLst>
    <dgm:cxn modelId="{ED90E464-E44F-C84C-8B76-F0921D3A0283}" type="presOf" srcId="{60E5D043-BD88-EF46-8F26-561E66D54BC4}" destId="{8AE9CAC6-568A-DB41-9B0C-C8EBC7F3A50F}" srcOrd="0" destOrd="0" presId="urn:microsoft.com/office/officeart/2005/8/layout/chevron2"/>
    <dgm:cxn modelId="{22815AC4-865D-884A-A1A9-6841E79DB754}" type="presOf" srcId="{684ADB27-DBB9-AF4C-99E3-5BE6AD1926BA}" destId="{6616E800-B273-F145-B3A8-A886D0BF1C55}" srcOrd="0" destOrd="0" presId="urn:microsoft.com/office/officeart/2005/8/layout/chevron2"/>
    <dgm:cxn modelId="{DB7048CD-8B93-1F40-B1F4-A9B7918857C9}" srcId="{8E851ADC-4E2A-434A-B01A-2A6BC5E20A80}" destId="{798E6B84-9E02-8745-BC78-A342A4BB3043}" srcOrd="0" destOrd="0" parTransId="{E58DFBD3-BCB4-814C-BC21-A9F395C1ED25}" sibTransId="{17BB9D80-90CB-954C-9100-6614E56EFB8D}"/>
    <dgm:cxn modelId="{E64CFC6D-E3D3-4448-AA15-D54180AD6A4C}" srcId="{8E851ADC-4E2A-434A-B01A-2A6BC5E20A80}" destId="{C8A52799-C5A1-8141-86A0-66DB20406857}" srcOrd="1" destOrd="0" parTransId="{2E213341-E812-E54B-A85B-CE8C8AEB1C21}" sibTransId="{BF09E522-5537-4142-AB5F-7BA3051F843B}"/>
    <dgm:cxn modelId="{88686AF6-A547-0F41-BC1E-BCD1ADEF639D}" srcId="{60E5D043-BD88-EF46-8F26-561E66D54BC4}" destId="{D51BE166-E75A-464F-A881-B9345362FED4}" srcOrd="1" destOrd="0" parTransId="{78815FDC-B158-2A41-8B75-146F24071D7D}" sibTransId="{B7C41F83-C4BB-9D4A-A807-67D199EC68BD}"/>
    <dgm:cxn modelId="{8FEA0A3F-7501-A54B-8F0A-139592946E0A}" type="presOf" srcId="{798E6B84-9E02-8745-BC78-A342A4BB3043}" destId="{4A1D7F1A-EB89-6947-B82F-AB5669E383EB}" srcOrd="0" destOrd="0" presId="urn:microsoft.com/office/officeart/2005/8/layout/chevron2"/>
    <dgm:cxn modelId="{34E6A485-0CDD-D649-80F7-C8F849096B9A}" type="presOf" srcId="{8E851ADC-4E2A-434A-B01A-2A6BC5E20A80}" destId="{485270F6-7E45-B040-931E-B577985058FB}" srcOrd="0" destOrd="0" presId="urn:microsoft.com/office/officeart/2005/8/layout/chevron2"/>
    <dgm:cxn modelId="{E76C0039-0081-7A40-9F37-D05C6DDBD92D}" type="presOf" srcId="{D51BE166-E75A-464F-A881-B9345362FED4}" destId="{0AD99B42-9D00-8042-AFF8-DD1AC9CC23FC}" srcOrd="0" destOrd="0" presId="urn:microsoft.com/office/officeart/2005/8/layout/chevron2"/>
    <dgm:cxn modelId="{B83F8352-FFCD-1545-A98A-42DD30068600}" srcId="{60E5D043-BD88-EF46-8F26-561E66D54BC4}" destId="{2223266C-1458-584C-84B2-D5236221F934}" srcOrd="0" destOrd="0" parTransId="{D8931935-D840-BD45-9A44-B8BAA18BBD42}" sibTransId="{C2091124-9AC2-A34D-ABF4-7EA29881EE2E}"/>
    <dgm:cxn modelId="{08FAEDF9-6527-EE41-9D1B-A1769F77BB66}" type="presOf" srcId="{2223266C-1458-584C-84B2-D5236221F934}" destId="{1AACE810-BAF3-6342-A142-0B43AF5398D3}" srcOrd="0" destOrd="0" presId="urn:microsoft.com/office/officeart/2005/8/layout/chevron2"/>
    <dgm:cxn modelId="{D00F6E2D-181E-4C42-8AF5-1E96CC024C3F}" type="presOf" srcId="{48F1C948-E057-4346-9222-27031A5E8ACC}" destId="{FE014916-F298-E544-AA9D-062FCC6514C4}" srcOrd="0" destOrd="0" presId="urn:microsoft.com/office/officeart/2005/8/layout/chevron2"/>
    <dgm:cxn modelId="{257DE215-9E6C-0744-B164-5A194C1279AF}" srcId="{D51BE166-E75A-464F-A881-B9345362FED4}" destId="{684ADB27-DBB9-AF4C-99E3-5BE6AD1926BA}" srcOrd="0" destOrd="0" parTransId="{619F3255-A5E4-FA49-8695-44FA11DF5569}" sibTransId="{97B2C9B7-19AD-A543-AABE-72F383BE625C}"/>
    <dgm:cxn modelId="{B52A4BB0-87B1-AB43-9DBD-717263CC2718}" srcId="{2223266C-1458-584C-84B2-D5236221F934}" destId="{48F1C948-E057-4346-9222-27031A5E8ACC}" srcOrd="0" destOrd="0" parTransId="{213130B1-7994-914E-A574-2C049EF16006}" sibTransId="{A1893416-AEFE-AD4B-918F-2B03130C8CFD}"/>
    <dgm:cxn modelId="{58FD57A0-B492-844C-9D34-80DAA689523D}" type="presOf" srcId="{C8A52799-C5A1-8141-86A0-66DB20406857}" destId="{4A1D7F1A-EB89-6947-B82F-AB5669E383EB}" srcOrd="0" destOrd="1" presId="urn:microsoft.com/office/officeart/2005/8/layout/chevron2"/>
    <dgm:cxn modelId="{03ABBF3E-04D4-4648-9351-4A158FD3E311}" srcId="{60E5D043-BD88-EF46-8F26-561E66D54BC4}" destId="{8E851ADC-4E2A-434A-B01A-2A6BC5E20A80}" srcOrd="2" destOrd="0" parTransId="{9A0CA782-0B5C-4348-8E22-48C0A1DD9553}" sibTransId="{707AAC2E-32A4-3042-9A4D-AC12D89769E0}"/>
    <dgm:cxn modelId="{355107B3-0204-A141-A15A-95EA6F9FB81B}" type="presParOf" srcId="{8AE9CAC6-568A-DB41-9B0C-C8EBC7F3A50F}" destId="{B4BB0C7E-31C7-5744-A4B7-4C20B4105457}" srcOrd="0" destOrd="0" presId="urn:microsoft.com/office/officeart/2005/8/layout/chevron2"/>
    <dgm:cxn modelId="{AD84BBBF-1BC1-F644-8EF8-2375672CD7D4}" type="presParOf" srcId="{B4BB0C7E-31C7-5744-A4B7-4C20B4105457}" destId="{1AACE810-BAF3-6342-A142-0B43AF5398D3}" srcOrd="0" destOrd="0" presId="urn:microsoft.com/office/officeart/2005/8/layout/chevron2"/>
    <dgm:cxn modelId="{1B763139-DE76-764B-8890-E79731687DB5}" type="presParOf" srcId="{B4BB0C7E-31C7-5744-A4B7-4C20B4105457}" destId="{FE014916-F298-E544-AA9D-062FCC6514C4}" srcOrd="1" destOrd="0" presId="urn:microsoft.com/office/officeart/2005/8/layout/chevron2"/>
    <dgm:cxn modelId="{D6A2FAB5-995D-7247-B37B-15ABB36091D8}" type="presParOf" srcId="{8AE9CAC6-568A-DB41-9B0C-C8EBC7F3A50F}" destId="{FDE5D03E-5542-DE45-A8AA-44DADDB34197}" srcOrd="1" destOrd="0" presId="urn:microsoft.com/office/officeart/2005/8/layout/chevron2"/>
    <dgm:cxn modelId="{59B37699-EC95-E149-B0BA-EB842EA6601D}" type="presParOf" srcId="{8AE9CAC6-568A-DB41-9B0C-C8EBC7F3A50F}" destId="{B9CAF6E9-E8D7-A440-B656-BB80B83B2B24}" srcOrd="2" destOrd="0" presId="urn:microsoft.com/office/officeart/2005/8/layout/chevron2"/>
    <dgm:cxn modelId="{61CE6160-6A5B-DC40-96A4-680E3C877FB0}" type="presParOf" srcId="{B9CAF6E9-E8D7-A440-B656-BB80B83B2B24}" destId="{0AD99B42-9D00-8042-AFF8-DD1AC9CC23FC}" srcOrd="0" destOrd="0" presId="urn:microsoft.com/office/officeart/2005/8/layout/chevron2"/>
    <dgm:cxn modelId="{55367DC1-D34E-7749-BCDD-1D72E38EA790}" type="presParOf" srcId="{B9CAF6E9-E8D7-A440-B656-BB80B83B2B24}" destId="{6616E800-B273-F145-B3A8-A886D0BF1C55}" srcOrd="1" destOrd="0" presId="urn:microsoft.com/office/officeart/2005/8/layout/chevron2"/>
    <dgm:cxn modelId="{A52569A6-45BB-CD44-9884-A96EC9DCC256}" type="presParOf" srcId="{8AE9CAC6-568A-DB41-9B0C-C8EBC7F3A50F}" destId="{C0FD6EF6-FD38-D54E-91F2-B8DB97BE3FC4}" srcOrd="3" destOrd="0" presId="urn:microsoft.com/office/officeart/2005/8/layout/chevron2"/>
    <dgm:cxn modelId="{DE7DD85A-1FAD-6A49-A2B6-5283D3CEA85D}" type="presParOf" srcId="{8AE9CAC6-568A-DB41-9B0C-C8EBC7F3A50F}" destId="{3E1EFD38-335B-C545-AFC9-BD1A1781BDF0}" srcOrd="4" destOrd="0" presId="urn:microsoft.com/office/officeart/2005/8/layout/chevron2"/>
    <dgm:cxn modelId="{A198DE22-5A85-7940-A0AF-D4F7B916943F}" type="presParOf" srcId="{3E1EFD38-335B-C545-AFC9-BD1A1781BDF0}" destId="{485270F6-7E45-B040-931E-B577985058FB}" srcOrd="0" destOrd="0" presId="urn:microsoft.com/office/officeart/2005/8/layout/chevron2"/>
    <dgm:cxn modelId="{F320F01A-FAD0-5843-9EFB-A18A8D53EDD8}" type="presParOf" srcId="{3E1EFD38-335B-C545-AFC9-BD1A1781BDF0}" destId="{4A1D7F1A-EB89-6947-B82F-AB5669E383EB}"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0E5D043-BD88-EF46-8F26-561E66D54BC4}" type="doc">
      <dgm:prSet loTypeId="urn:microsoft.com/office/officeart/2005/8/layout/chevron2" loCatId="" qsTypeId="urn:microsoft.com/office/officeart/2005/8/quickstyle/simple4" qsCatId="simple" csTypeId="urn:microsoft.com/office/officeart/2005/8/colors/accent1_2" csCatId="accent1" phldr="1"/>
      <dgm:spPr/>
      <dgm:t>
        <a:bodyPr/>
        <a:lstStyle/>
        <a:p>
          <a:endParaRPr lang="en-US"/>
        </a:p>
      </dgm:t>
    </dgm:pt>
    <dgm:pt modelId="{2223266C-1458-584C-84B2-D5236221F934}">
      <dgm:prSet phldrT="[Text]"/>
      <dgm:spPr/>
      <dgm:t>
        <a:bodyPr/>
        <a:lstStyle/>
        <a:p>
          <a:r>
            <a:rPr lang="en-US" dirty="0" smtClean="0"/>
            <a:t>Step 1</a:t>
          </a:r>
          <a:endParaRPr lang="en-US" dirty="0"/>
        </a:p>
      </dgm:t>
    </dgm:pt>
    <dgm:pt modelId="{D8931935-D840-BD45-9A44-B8BAA18BBD42}" type="parTrans" cxnId="{B83F8352-FFCD-1545-A98A-42DD30068600}">
      <dgm:prSet/>
      <dgm:spPr/>
      <dgm:t>
        <a:bodyPr/>
        <a:lstStyle/>
        <a:p>
          <a:endParaRPr lang="en-US"/>
        </a:p>
      </dgm:t>
    </dgm:pt>
    <dgm:pt modelId="{C2091124-9AC2-A34D-ABF4-7EA29881EE2E}" type="sibTrans" cxnId="{B83F8352-FFCD-1545-A98A-42DD30068600}">
      <dgm:prSet/>
      <dgm:spPr/>
      <dgm:t>
        <a:bodyPr/>
        <a:lstStyle/>
        <a:p>
          <a:endParaRPr lang="en-US"/>
        </a:p>
      </dgm:t>
    </dgm:pt>
    <dgm:pt modelId="{48F1C948-E057-4346-9222-27031A5E8ACC}">
      <dgm:prSet phldrT="[Text]" custT="1"/>
      <dgm:spPr/>
      <dgm:t>
        <a:bodyPr/>
        <a:lstStyle/>
        <a:p>
          <a:r>
            <a:rPr lang="en-US" sz="2700" baseline="0" dirty="0" smtClean="0"/>
            <a:t>Recognize/control your own emotional reaction</a:t>
          </a:r>
          <a:endParaRPr lang="en-US" sz="2700" dirty="0"/>
        </a:p>
      </dgm:t>
    </dgm:pt>
    <dgm:pt modelId="{213130B1-7994-914E-A574-2C049EF16006}" type="parTrans" cxnId="{B52A4BB0-87B1-AB43-9DBD-717263CC2718}">
      <dgm:prSet/>
      <dgm:spPr/>
      <dgm:t>
        <a:bodyPr/>
        <a:lstStyle/>
        <a:p>
          <a:endParaRPr lang="en-US"/>
        </a:p>
      </dgm:t>
    </dgm:pt>
    <dgm:pt modelId="{A1893416-AEFE-AD4B-918F-2B03130C8CFD}" type="sibTrans" cxnId="{B52A4BB0-87B1-AB43-9DBD-717263CC2718}">
      <dgm:prSet/>
      <dgm:spPr/>
      <dgm:t>
        <a:bodyPr/>
        <a:lstStyle/>
        <a:p>
          <a:endParaRPr lang="en-US"/>
        </a:p>
      </dgm:t>
    </dgm:pt>
    <dgm:pt modelId="{D51BE166-E75A-464F-A881-B9345362FED4}">
      <dgm:prSet phldrT="[Text]"/>
      <dgm:spPr/>
      <dgm:t>
        <a:bodyPr/>
        <a:lstStyle/>
        <a:p>
          <a:r>
            <a:rPr lang="en-US" dirty="0" smtClean="0"/>
            <a:t>Step 2</a:t>
          </a:r>
          <a:endParaRPr lang="en-US" dirty="0"/>
        </a:p>
      </dgm:t>
    </dgm:pt>
    <dgm:pt modelId="{78815FDC-B158-2A41-8B75-146F24071D7D}" type="parTrans" cxnId="{88686AF6-A547-0F41-BC1E-BCD1ADEF639D}">
      <dgm:prSet/>
      <dgm:spPr/>
      <dgm:t>
        <a:bodyPr/>
        <a:lstStyle/>
        <a:p>
          <a:endParaRPr lang="en-US"/>
        </a:p>
      </dgm:t>
    </dgm:pt>
    <dgm:pt modelId="{B7C41F83-C4BB-9D4A-A807-67D199EC68BD}" type="sibTrans" cxnId="{88686AF6-A547-0F41-BC1E-BCD1ADEF639D}">
      <dgm:prSet/>
      <dgm:spPr/>
      <dgm:t>
        <a:bodyPr/>
        <a:lstStyle/>
        <a:p>
          <a:endParaRPr lang="en-US"/>
        </a:p>
      </dgm:t>
    </dgm:pt>
    <dgm:pt modelId="{684ADB27-DBB9-AF4C-99E3-5BE6AD1926BA}">
      <dgm:prSet phldrT="[Text]" custT="1"/>
      <dgm:spPr/>
      <dgm:t>
        <a:bodyPr/>
        <a:lstStyle/>
        <a:p>
          <a:r>
            <a:rPr lang="en-US" sz="2700" baseline="0" dirty="0" smtClean="0"/>
            <a:t>Acknowledge individual’s emotions and perspective</a:t>
          </a:r>
          <a:endParaRPr lang="en-US" sz="2700" dirty="0"/>
        </a:p>
      </dgm:t>
    </dgm:pt>
    <dgm:pt modelId="{619F3255-A5E4-FA49-8695-44FA11DF5569}" type="parTrans" cxnId="{257DE215-9E6C-0744-B164-5A194C1279AF}">
      <dgm:prSet/>
      <dgm:spPr/>
      <dgm:t>
        <a:bodyPr/>
        <a:lstStyle/>
        <a:p>
          <a:endParaRPr lang="en-US"/>
        </a:p>
      </dgm:t>
    </dgm:pt>
    <dgm:pt modelId="{97B2C9B7-19AD-A543-AABE-72F383BE625C}" type="sibTrans" cxnId="{257DE215-9E6C-0744-B164-5A194C1279AF}">
      <dgm:prSet/>
      <dgm:spPr/>
      <dgm:t>
        <a:bodyPr/>
        <a:lstStyle/>
        <a:p>
          <a:endParaRPr lang="en-US"/>
        </a:p>
      </dgm:t>
    </dgm:pt>
    <dgm:pt modelId="{8E851ADC-4E2A-434A-B01A-2A6BC5E20A80}">
      <dgm:prSet phldrT="[Text]"/>
      <dgm:spPr/>
      <dgm:t>
        <a:bodyPr/>
        <a:lstStyle/>
        <a:p>
          <a:r>
            <a:rPr lang="en-US" dirty="0" smtClean="0"/>
            <a:t>Step 3</a:t>
          </a:r>
          <a:endParaRPr lang="en-US" dirty="0"/>
        </a:p>
      </dgm:t>
    </dgm:pt>
    <dgm:pt modelId="{9A0CA782-0B5C-4348-8E22-48C0A1DD9553}" type="parTrans" cxnId="{03ABBF3E-04D4-4648-9351-4A158FD3E311}">
      <dgm:prSet/>
      <dgm:spPr/>
      <dgm:t>
        <a:bodyPr/>
        <a:lstStyle/>
        <a:p>
          <a:endParaRPr lang="en-US"/>
        </a:p>
      </dgm:t>
    </dgm:pt>
    <dgm:pt modelId="{707AAC2E-32A4-3042-9A4D-AC12D89769E0}" type="sibTrans" cxnId="{03ABBF3E-04D4-4648-9351-4A158FD3E311}">
      <dgm:prSet/>
      <dgm:spPr/>
      <dgm:t>
        <a:bodyPr/>
        <a:lstStyle/>
        <a:p>
          <a:endParaRPr lang="en-US"/>
        </a:p>
      </dgm:t>
    </dgm:pt>
    <dgm:pt modelId="{C8A52799-C5A1-8141-86A0-66DB20406857}">
      <dgm:prSet phldrT="[Text]" custT="1"/>
      <dgm:spPr/>
      <dgm:t>
        <a:bodyPr/>
        <a:lstStyle/>
        <a:p>
          <a:r>
            <a:rPr lang="en-US" sz="2700" dirty="0" smtClean="0"/>
            <a:t>Document feedback, plan and time to re-address</a:t>
          </a:r>
          <a:endParaRPr lang="en-US" sz="2700" dirty="0"/>
        </a:p>
      </dgm:t>
    </dgm:pt>
    <dgm:pt modelId="{2E213341-E812-E54B-A85B-CE8C8AEB1C21}" type="parTrans" cxnId="{E64CFC6D-E3D3-4448-AA15-D54180AD6A4C}">
      <dgm:prSet/>
      <dgm:spPr/>
      <dgm:t>
        <a:bodyPr/>
        <a:lstStyle/>
        <a:p>
          <a:endParaRPr lang="en-US"/>
        </a:p>
      </dgm:t>
    </dgm:pt>
    <dgm:pt modelId="{BF09E522-5537-4142-AB5F-7BA3051F843B}" type="sibTrans" cxnId="{E64CFC6D-E3D3-4448-AA15-D54180AD6A4C}">
      <dgm:prSet/>
      <dgm:spPr/>
      <dgm:t>
        <a:bodyPr/>
        <a:lstStyle/>
        <a:p>
          <a:endParaRPr lang="en-US"/>
        </a:p>
      </dgm:t>
    </dgm:pt>
    <dgm:pt modelId="{5FF7ADE0-EEBD-3B4E-9F28-F5AFFB9FEB5F}">
      <dgm:prSet phldrT="[Text]" custT="1"/>
      <dgm:spPr/>
      <dgm:t>
        <a:bodyPr/>
        <a:lstStyle/>
        <a:p>
          <a:pPr rtl="0"/>
          <a:r>
            <a:rPr lang="en-US" sz="2700" baseline="0" dirty="0" smtClean="0"/>
            <a:t>State your perspective, m</a:t>
          </a:r>
          <a:r>
            <a:rPr lang="en-US" sz="2700" dirty="0" smtClean="0"/>
            <a:t>ake a plan to address with defined outcomes and timeline</a:t>
          </a:r>
          <a:endParaRPr lang="en-US" sz="2700" dirty="0"/>
        </a:p>
      </dgm:t>
    </dgm:pt>
    <dgm:pt modelId="{9CCE63B0-C2CC-7F49-AEA8-3CCFF6B2AD1A}" type="parTrans" cxnId="{2587FC2E-7611-A24A-8032-0966C60A1AFA}">
      <dgm:prSet/>
      <dgm:spPr/>
      <dgm:t>
        <a:bodyPr/>
        <a:lstStyle/>
        <a:p>
          <a:endParaRPr lang="en-US"/>
        </a:p>
      </dgm:t>
    </dgm:pt>
    <dgm:pt modelId="{83B424BE-D4DB-3342-B61E-4F0F5D94F928}" type="sibTrans" cxnId="{2587FC2E-7611-A24A-8032-0966C60A1AFA}">
      <dgm:prSet/>
      <dgm:spPr/>
      <dgm:t>
        <a:bodyPr/>
        <a:lstStyle/>
        <a:p>
          <a:endParaRPr lang="en-US"/>
        </a:p>
      </dgm:t>
    </dgm:pt>
    <dgm:pt modelId="{8AE9CAC6-568A-DB41-9B0C-C8EBC7F3A50F}" type="pres">
      <dgm:prSet presAssocID="{60E5D043-BD88-EF46-8F26-561E66D54BC4}" presName="linearFlow" presStyleCnt="0">
        <dgm:presLayoutVars>
          <dgm:dir/>
          <dgm:animLvl val="lvl"/>
          <dgm:resizeHandles val="exact"/>
        </dgm:presLayoutVars>
      </dgm:prSet>
      <dgm:spPr/>
      <dgm:t>
        <a:bodyPr/>
        <a:lstStyle/>
        <a:p>
          <a:endParaRPr lang="en-US"/>
        </a:p>
      </dgm:t>
    </dgm:pt>
    <dgm:pt modelId="{B4BB0C7E-31C7-5744-A4B7-4C20B4105457}" type="pres">
      <dgm:prSet presAssocID="{2223266C-1458-584C-84B2-D5236221F934}" presName="composite" presStyleCnt="0"/>
      <dgm:spPr/>
    </dgm:pt>
    <dgm:pt modelId="{1AACE810-BAF3-6342-A142-0B43AF5398D3}" type="pres">
      <dgm:prSet presAssocID="{2223266C-1458-584C-84B2-D5236221F934}" presName="parentText" presStyleLbl="alignNode1" presStyleIdx="0" presStyleCnt="3">
        <dgm:presLayoutVars>
          <dgm:chMax val="1"/>
          <dgm:bulletEnabled val="1"/>
        </dgm:presLayoutVars>
      </dgm:prSet>
      <dgm:spPr/>
      <dgm:t>
        <a:bodyPr/>
        <a:lstStyle/>
        <a:p>
          <a:endParaRPr lang="en-US"/>
        </a:p>
      </dgm:t>
    </dgm:pt>
    <dgm:pt modelId="{FE014916-F298-E544-AA9D-062FCC6514C4}" type="pres">
      <dgm:prSet presAssocID="{2223266C-1458-584C-84B2-D5236221F934}" presName="descendantText" presStyleLbl="alignAcc1" presStyleIdx="0" presStyleCnt="3">
        <dgm:presLayoutVars>
          <dgm:bulletEnabled val="1"/>
        </dgm:presLayoutVars>
      </dgm:prSet>
      <dgm:spPr/>
      <dgm:t>
        <a:bodyPr/>
        <a:lstStyle/>
        <a:p>
          <a:endParaRPr lang="en-US"/>
        </a:p>
      </dgm:t>
    </dgm:pt>
    <dgm:pt modelId="{FDE5D03E-5542-DE45-A8AA-44DADDB34197}" type="pres">
      <dgm:prSet presAssocID="{C2091124-9AC2-A34D-ABF4-7EA29881EE2E}" presName="sp" presStyleCnt="0"/>
      <dgm:spPr/>
    </dgm:pt>
    <dgm:pt modelId="{B9CAF6E9-E8D7-A440-B656-BB80B83B2B24}" type="pres">
      <dgm:prSet presAssocID="{D51BE166-E75A-464F-A881-B9345362FED4}" presName="composite" presStyleCnt="0"/>
      <dgm:spPr/>
    </dgm:pt>
    <dgm:pt modelId="{0AD99B42-9D00-8042-AFF8-DD1AC9CC23FC}" type="pres">
      <dgm:prSet presAssocID="{D51BE166-E75A-464F-A881-B9345362FED4}" presName="parentText" presStyleLbl="alignNode1" presStyleIdx="1" presStyleCnt="3">
        <dgm:presLayoutVars>
          <dgm:chMax val="1"/>
          <dgm:bulletEnabled val="1"/>
        </dgm:presLayoutVars>
      </dgm:prSet>
      <dgm:spPr/>
      <dgm:t>
        <a:bodyPr/>
        <a:lstStyle/>
        <a:p>
          <a:endParaRPr lang="en-US"/>
        </a:p>
      </dgm:t>
    </dgm:pt>
    <dgm:pt modelId="{6616E800-B273-F145-B3A8-A886D0BF1C55}" type="pres">
      <dgm:prSet presAssocID="{D51BE166-E75A-464F-A881-B9345362FED4}" presName="descendantText" presStyleLbl="alignAcc1" presStyleIdx="1" presStyleCnt="3">
        <dgm:presLayoutVars>
          <dgm:bulletEnabled val="1"/>
        </dgm:presLayoutVars>
      </dgm:prSet>
      <dgm:spPr/>
      <dgm:t>
        <a:bodyPr/>
        <a:lstStyle/>
        <a:p>
          <a:endParaRPr lang="en-US"/>
        </a:p>
      </dgm:t>
    </dgm:pt>
    <dgm:pt modelId="{C0FD6EF6-FD38-D54E-91F2-B8DB97BE3FC4}" type="pres">
      <dgm:prSet presAssocID="{B7C41F83-C4BB-9D4A-A807-67D199EC68BD}" presName="sp" presStyleCnt="0"/>
      <dgm:spPr/>
    </dgm:pt>
    <dgm:pt modelId="{3E1EFD38-335B-C545-AFC9-BD1A1781BDF0}" type="pres">
      <dgm:prSet presAssocID="{8E851ADC-4E2A-434A-B01A-2A6BC5E20A80}" presName="composite" presStyleCnt="0"/>
      <dgm:spPr/>
    </dgm:pt>
    <dgm:pt modelId="{485270F6-7E45-B040-931E-B577985058FB}" type="pres">
      <dgm:prSet presAssocID="{8E851ADC-4E2A-434A-B01A-2A6BC5E20A80}" presName="parentText" presStyleLbl="alignNode1" presStyleIdx="2" presStyleCnt="3">
        <dgm:presLayoutVars>
          <dgm:chMax val="1"/>
          <dgm:bulletEnabled val="1"/>
        </dgm:presLayoutVars>
      </dgm:prSet>
      <dgm:spPr/>
      <dgm:t>
        <a:bodyPr/>
        <a:lstStyle/>
        <a:p>
          <a:endParaRPr lang="en-US"/>
        </a:p>
      </dgm:t>
    </dgm:pt>
    <dgm:pt modelId="{4A1D7F1A-EB89-6947-B82F-AB5669E383EB}" type="pres">
      <dgm:prSet presAssocID="{8E851ADC-4E2A-434A-B01A-2A6BC5E20A80}" presName="descendantText" presStyleLbl="alignAcc1" presStyleIdx="2" presStyleCnt="3" custScaleY="137103">
        <dgm:presLayoutVars>
          <dgm:bulletEnabled val="1"/>
        </dgm:presLayoutVars>
      </dgm:prSet>
      <dgm:spPr/>
      <dgm:t>
        <a:bodyPr/>
        <a:lstStyle/>
        <a:p>
          <a:endParaRPr lang="en-US"/>
        </a:p>
      </dgm:t>
    </dgm:pt>
  </dgm:ptLst>
  <dgm:cxnLst>
    <dgm:cxn modelId="{5638623A-D022-7345-8121-0E3406C3FD61}" type="presOf" srcId="{48F1C948-E057-4346-9222-27031A5E8ACC}" destId="{FE014916-F298-E544-AA9D-062FCC6514C4}" srcOrd="0" destOrd="0" presId="urn:microsoft.com/office/officeart/2005/8/layout/chevron2"/>
    <dgm:cxn modelId="{2587FC2E-7611-A24A-8032-0966C60A1AFA}" srcId="{8E851ADC-4E2A-434A-B01A-2A6BC5E20A80}" destId="{5FF7ADE0-EEBD-3B4E-9F28-F5AFFB9FEB5F}" srcOrd="0" destOrd="0" parTransId="{9CCE63B0-C2CC-7F49-AEA8-3CCFF6B2AD1A}" sibTransId="{83B424BE-D4DB-3342-B61E-4F0F5D94F928}"/>
    <dgm:cxn modelId="{E64CFC6D-E3D3-4448-AA15-D54180AD6A4C}" srcId="{8E851ADC-4E2A-434A-B01A-2A6BC5E20A80}" destId="{C8A52799-C5A1-8141-86A0-66DB20406857}" srcOrd="1" destOrd="0" parTransId="{2E213341-E812-E54B-A85B-CE8C8AEB1C21}" sibTransId="{BF09E522-5537-4142-AB5F-7BA3051F843B}"/>
    <dgm:cxn modelId="{32661B32-4A53-A641-930A-29F810650305}" type="presOf" srcId="{684ADB27-DBB9-AF4C-99E3-5BE6AD1926BA}" destId="{6616E800-B273-F145-B3A8-A886D0BF1C55}" srcOrd="0" destOrd="0" presId="urn:microsoft.com/office/officeart/2005/8/layout/chevron2"/>
    <dgm:cxn modelId="{88686AF6-A547-0F41-BC1E-BCD1ADEF639D}" srcId="{60E5D043-BD88-EF46-8F26-561E66D54BC4}" destId="{D51BE166-E75A-464F-A881-B9345362FED4}" srcOrd="1" destOrd="0" parTransId="{78815FDC-B158-2A41-8B75-146F24071D7D}" sibTransId="{B7C41F83-C4BB-9D4A-A807-67D199EC68BD}"/>
    <dgm:cxn modelId="{E8991C94-3564-2A47-93DC-CF8D418F049A}" type="presOf" srcId="{5FF7ADE0-EEBD-3B4E-9F28-F5AFFB9FEB5F}" destId="{4A1D7F1A-EB89-6947-B82F-AB5669E383EB}" srcOrd="0" destOrd="0" presId="urn:microsoft.com/office/officeart/2005/8/layout/chevron2"/>
    <dgm:cxn modelId="{0DCEC900-DCD2-4B49-8B2F-43A527283338}" type="presOf" srcId="{8E851ADC-4E2A-434A-B01A-2A6BC5E20A80}" destId="{485270F6-7E45-B040-931E-B577985058FB}" srcOrd="0" destOrd="0" presId="urn:microsoft.com/office/officeart/2005/8/layout/chevron2"/>
    <dgm:cxn modelId="{B83F8352-FFCD-1545-A98A-42DD30068600}" srcId="{60E5D043-BD88-EF46-8F26-561E66D54BC4}" destId="{2223266C-1458-584C-84B2-D5236221F934}" srcOrd="0" destOrd="0" parTransId="{D8931935-D840-BD45-9A44-B8BAA18BBD42}" sibTransId="{C2091124-9AC2-A34D-ABF4-7EA29881EE2E}"/>
    <dgm:cxn modelId="{98A58E32-36B0-324D-8191-ACB257225B5A}" type="presOf" srcId="{60E5D043-BD88-EF46-8F26-561E66D54BC4}" destId="{8AE9CAC6-568A-DB41-9B0C-C8EBC7F3A50F}" srcOrd="0" destOrd="0" presId="urn:microsoft.com/office/officeart/2005/8/layout/chevron2"/>
    <dgm:cxn modelId="{257DE215-9E6C-0744-B164-5A194C1279AF}" srcId="{D51BE166-E75A-464F-A881-B9345362FED4}" destId="{684ADB27-DBB9-AF4C-99E3-5BE6AD1926BA}" srcOrd="0" destOrd="0" parTransId="{619F3255-A5E4-FA49-8695-44FA11DF5569}" sibTransId="{97B2C9B7-19AD-A543-AABE-72F383BE625C}"/>
    <dgm:cxn modelId="{451A0006-73A8-834C-AB96-61B71EB86D0A}" type="presOf" srcId="{C8A52799-C5A1-8141-86A0-66DB20406857}" destId="{4A1D7F1A-EB89-6947-B82F-AB5669E383EB}" srcOrd="0" destOrd="1" presId="urn:microsoft.com/office/officeart/2005/8/layout/chevron2"/>
    <dgm:cxn modelId="{9D7DA4D4-8FA7-FC41-9EC6-F95F05A2B9EE}" type="presOf" srcId="{2223266C-1458-584C-84B2-D5236221F934}" destId="{1AACE810-BAF3-6342-A142-0B43AF5398D3}" srcOrd="0" destOrd="0" presId="urn:microsoft.com/office/officeart/2005/8/layout/chevron2"/>
    <dgm:cxn modelId="{B52A4BB0-87B1-AB43-9DBD-717263CC2718}" srcId="{2223266C-1458-584C-84B2-D5236221F934}" destId="{48F1C948-E057-4346-9222-27031A5E8ACC}" srcOrd="0" destOrd="0" parTransId="{213130B1-7994-914E-A574-2C049EF16006}" sibTransId="{A1893416-AEFE-AD4B-918F-2B03130C8CFD}"/>
    <dgm:cxn modelId="{AB1F3D1D-248A-D543-8B68-4B85F46F5F02}" type="presOf" srcId="{D51BE166-E75A-464F-A881-B9345362FED4}" destId="{0AD99B42-9D00-8042-AFF8-DD1AC9CC23FC}" srcOrd="0" destOrd="0" presId="urn:microsoft.com/office/officeart/2005/8/layout/chevron2"/>
    <dgm:cxn modelId="{03ABBF3E-04D4-4648-9351-4A158FD3E311}" srcId="{60E5D043-BD88-EF46-8F26-561E66D54BC4}" destId="{8E851ADC-4E2A-434A-B01A-2A6BC5E20A80}" srcOrd="2" destOrd="0" parTransId="{9A0CA782-0B5C-4348-8E22-48C0A1DD9553}" sibTransId="{707AAC2E-32A4-3042-9A4D-AC12D89769E0}"/>
    <dgm:cxn modelId="{4B45038A-92B4-B543-977D-230C5AD35F8A}" type="presParOf" srcId="{8AE9CAC6-568A-DB41-9B0C-C8EBC7F3A50F}" destId="{B4BB0C7E-31C7-5744-A4B7-4C20B4105457}" srcOrd="0" destOrd="0" presId="urn:microsoft.com/office/officeart/2005/8/layout/chevron2"/>
    <dgm:cxn modelId="{D0CF76E1-B0C1-594C-A344-DD9AECBD1294}" type="presParOf" srcId="{B4BB0C7E-31C7-5744-A4B7-4C20B4105457}" destId="{1AACE810-BAF3-6342-A142-0B43AF5398D3}" srcOrd="0" destOrd="0" presId="urn:microsoft.com/office/officeart/2005/8/layout/chevron2"/>
    <dgm:cxn modelId="{051E4D7C-4234-754C-AB1D-0DDCCCCA0858}" type="presParOf" srcId="{B4BB0C7E-31C7-5744-A4B7-4C20B4105457}" destId="{FE014916-F298-E544-AA9D-062FCC6514C4}" srcOrd="1" destOrd="0" presId="urn:microsoft.com/office/officeart/2005/8/layout/chevron2"/>
    <dgm:cxn modelId="{8C792476-9525-9543-8E7E-A38C67629F44}" type="presParOf" srcId="{8AE9CAC6-568A-DB41-9B0C-C8EBC7F3A50F}" destId="{FDE5D03E-5542-DE45-A8AA-44DADDB34197}" srcOrd="1" destOrd="0" presId="urn:microsoft.com/office/officeart/2005/8/layout/chevron2"/>
    <dgm:cxn modelId="{3F856401-327E-0043-9B50-38742BD27FCF}" type="presParOf" srcId="{8AE9CAC6-568A-DB41-9B0C-C8EBC7F3A50F}" destId="{B9CAF6E9-E8D7-A440-B656-BB80B83B2B24}" srcOrd="2" destOrd="0" presId="urn:microsoft.com/office/officeart/2005/8/layout/chevron2"/>
    <dgm:cxn modelId="{FF1A1886-32E0-4741-90EE-3796FFCA5185}" type="presParOf" srcId="{B9CAF6E9-E8D7-A440-B656-BB80B83B2B24}" destId="{0AD99B42-9D00-8042-AFF8-DD1AC9CC23FC}" srcOrd="0" destOrd="0" presId="urn:microsoft.com/office/officeart/2005/8/layout/chevron2"/>
    <dgm:cxn modelId="{21793260-486D-5549-89FC-A6EE0FC48019}" type="presParOf" srcId="{B9CAF6E9-E8D7-A440-B656-BB80B83B2B24}" destId="{6616E800-B273-F145-B3A8-A886D0BF1C55}" srcOrd="1" destOrd="0" presId="urn:microsoft.com/office/officeart/2005/8/layout/chevron2"/>
    <dgm:cxn modelId="{B6FCA9CE-5BEF-3646-9267-F7EAD32589B7}" type="presParOf" srcId="{8AE9CAC6-568A-DB41-9B0C-C8EBC7F3A50F}" destId="{C0FD6EF6-FD38-D54E-91F2-B8DB97BE3FC4}" srcOrd="3" destOrd="0" presId="urn:microsoft.com/office/officeart/2005/8/layout/chevron2"/>
    <dgm:cxn modelId="{B71BB3C3-0211-0141-A4B1-BBCC88A00657}" type="presParOf" srcId="{8AE9CAC6-568A-DB41-9B0C-C8EBC7F3A50F}" destId="{3E1EFD38-335B-C545-AFC9-BD1A1781BDF0}" srcOrd="4" destOrd="0" presId="urn:microsoft.com/office/officeart/2005/8/layout/chevron2"/>
    <dgm:cxn modelId="{BD2BC650-FD0E-F849-A211-1A399456812D}" type="presParOf" srcId="{3E1EFD38-335B-C545-AFC9-BD1A1781BDF0}" destId="{485270F6-7E45-B040-931E-B577985058FB}" srcOrd="0" destOrd="0" presId="urn:microsoft.com/office/officeart/2005/8/layout/chevron2"/>
    <dgm:cxn modelId="{BF45D4F8-A579-B94E-89E7-9CEF68AEF8C2}" type="presParOf" srcId="{3E1EFD38-335B-C545-AFC9-BD1A1781BDF0}" destId="{4A1D7F1A-EB89-6947-B82F-AB5669E383EB}"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A90EEB-5260-E649-996E-28A42D3FB438}">
      <dsp:nvSpPr>
        <dsp:cNvPr id="0" name=""/>
        <dsp:cNvSpPr/>
      </dsp:nvSpPr>
      <dsp:spPr>
        <a:xfrm>
          <a:off x="4665" y="1468169"/>
          <a:ext cx="2715964" cy="1086385"/>
        </a:xfrm>
        <a:prstGeom prst="chevron">
          <a:avLst/>
        </a:prstGeom>
        <a:gradFill rotWithShape="0">
          <a:gsLst>
            <a:gs pos="0">
              <a:schemeClr val="accent2">
                <a:hueOff val="0"/>
                <a:satOff val="0"/>
                <a:lumOff val="0"/>
                <a:alphaOff val="0"/>
                <a:shade val="85000"/>
                <a:satMod val="130000"/>
              </a:schemeClr>
            </a:gs>
            <a:gs pos="34000">
              <a:schemeClr val="accent2">
                <a:hueOff val="0"/>
                <a:satOff val="0"/>
                <a:lumOff val="0"/>
                <a:alphaOff val="0"/>
                <a:shade val="87000"/>
                <a:satMod val="125000"/>
              </a:schemeClr>
            </a:gs>
            <a:gs pos="70000">
              <a:schemeClr val="accent2">
                <a:hueOff val="0"/>
                <a:satOff val="0"/>
                <a:lumOff val="0"/>
                <a:alphaOff val="0"/>
                <a:tint val="100000"/>
                <a:shade val="90000"/>
                <a:satMod val="130000"/>
              </a:schemeClr>
            </a:gs>
            <a:gs pos="100000">
              <a:schemeClr val="accent2">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en-US" sz="1600" kern="1200" dirty="0" smtClean="0"/>
            <a:t>Acknowledge awkwardness and discomfort</a:t>
          </a:r>
        </a:p>
      </dsp:txBody>
      <dsp:txXfrm>
        <a:off x="547858" y="1468169"/>
        <a:ext cx="1629579" cy="1086385"/>
      </dsp:txXfrm>
    </dsp:sp>
    <dsp:sp modelId="{B15AFF82-8B1D-6542-8FB3-23C5529006DE}">
      <dsp:nvSpPr>
        <dsp:cNvPr id="0" name=""/>
        <dsp:cNvSpPr/>
      </dsp:nvSpPr>
      <dsp:spPr>
        <a:xfrm>
          <a:off x="2449033" y="1468169"/>
          <a:ext cx="2715964" cy="1086385"/>
        </a:xfrm>
        <a:prstGeom prst="chevron">
          <a:avLst/>
        </a:prstGeom>
        <a:gradFill rotWithShape="0">
          <a:gsLst>
            <a:gs pos="0">
              <a:schemeClr val="accent3">
                <a:hueOff val="0"/>
                <a:satOff val="0"/>
                <a:lumOff val="0"/>
                <a:alphaOff val="0"/>
                <a:shade val="85000"/>
                <a:satMod val="130000"/>
              </a:schemeClr>
            </a:gs>
            <a:gs pos="34000">
              <a:schemeClr val="accent3">
                <a:hueOff val="0"/>
                <a:satOff val="0"/>
                <a:lumOff val="0"/>
                <a:alphaOff val="0"/>
                <a:shade val="87000"/>
                <a:satMod val="125000"/>
              </a:schemeClr>
            </a:gs>
            <a:gs pos="70000">
              <a:schemeClr val="accent3">
                <a:hueOff val="0"/>
                <a:satOff val="0"/>
                <a:lumOff val="0"/>
                <a:alphaOff val="0"/>
                <a:tint val="100000"/>
                <a:shade val="90000"/>
                <a:satMod val="130000"/>
              </a:schemeClr>
            </a:gs>
            <a:gs pos="100000">
              <a:schemeClr val="accent3">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en-US" sz="1600" kern="1200" dirty="0" smtClean="0"/>
            <a:t>State performance Issue</a:t>
          </a:r>
          <a:endParaRPr lang="en-US" sz="1600" kern="1200" dirty="0"/>
        </a:p>
      </dsp:txBody>
      <dsp:txXfrm>
        <a:off x="2992226" y="1468169"/>
        <a:ext cx="1629579" cy="1086385"/>
      </dsp:txXfrm>
    </dsp:sp>
    <dsp:sp modelId="{FFEE8242-BB6C-EA4E-8E9A-3661AB70FFD4}">
      <dsp:nvSpPr>
        <dsp:cNvPr id="0" name=""/>
        <dsp:cNvSpPr/>
      </dsp:nvSpPr>
      <dsp:spPr>
        <a:xfrm>
          <a:off x="4893401" y="1468169"/>
          <a:ext cx="2715964" cy="1086385"/>
        </a:xfrm>
        <a:prstGeom prst="chevron">
          <a:avLst/>
        </a:prstGeom>
        <a:gradFill rotWithShape="0">
          <a:gsLst>
            <a:gs pos="0">
              <a:schemeClr val="accent4">
                <a:hueOff val="0"/>
                <a:satOff val="0"/>
                <a:lumOff val="0"/>
                <a:alphaOff val="0"/>
                <a:shade val="85000"/>
                <a:satMod val="130000"/>
              </a:schemeClr>
            </a:gs>
            <a:gs pos="34000">
              <a:schemeClr val="accent4">
                <a:hueOff val="0"/>
                <a:satOff val="0"/>
                <a:lumOff val="0"/>
                <a:alphaOff val="0"/>
                <a:shade val="87000"/>
                <a:satMod val="125000"/>
              </a:schemeClr>
            </a:gs>
            <a:gs pos="70000">
              <a:schemeClr val="accent4">
                <a:hueOff val="0"/>
                <a:satOff val="0"/>
                <a:lumOff val="0"/>
                <a:alphaOff val="0"/>
                <a:tint val="100000"/>
                <a:shade val="90000"/>
                <a:satMod val="130000"/>
              </a:schemeClr>
            </a:gs>
            <a:gs pos="100000">
              <a:schemeClr val="accent4">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en-US" sz="1600" kern="1200" dirty="0" smtClean="0"/>
            <a:t>Elicit and listen to individual’s self assessment</a:t>
          </a:r>
          <a:endParaRPr lang="en-US" sz="1600" kern="1200" dirty="0"/>
        </a:p>
      </dsp:txBody>
      <dsp:txXfrm>
        <a:off x="5436594" y="1468169"/>
        <a:ext cx="1629579" cy="1086385"/>
      </dsp:txXfrm>
    </dsp:sp>
    <dsp:sp modelId="{B5CAE091-D797-CD4C-BFF8-72001FF8C2FD}">
      <dsp:nvSpPr>
        <dsp:cNvPr id="0" name=""/>
        <dsp:cNvSpPr/>
      </dsp:nvSpPr>
      <dsp:spPr>
        <a:xfrm>
          <a:off x="7337769" y="1468169"/>
          <a:ext cx="2715964" cy="1086385"/>
        </a:xfrm>
        <a:prstGeom prst="chevron">
          <a:avLst/>
        </a:prstGeom>
        <a:gradFill rotWithShape="0">
          <a:gsLst>
            <a:gs pos="0">
              <a:schemeClr val="accent5">
                <a:hueOff val="0"/>
                <a:satOff val="0"/>
                <a:lumOff val="0"/>
                <a:alphaOff val="0"/>
                <a:shade val="85000"/>
                <a:satMod val="130000"/>
              </a:schemeClr>
            </a:gs>
            <a:gs pos="34000">
              <a:schemeClr val="accent5">
                <a:hueOff val="0"/>
                <a:satOff val="0"/>
                <a:lumOff val="0"/>
                <a:alphaOff val="0"/>
                <a:shade val="87000"/>
                <a:satMod val="125000"/>
              </a:schemeClr>
            </a:gs>
            <a:gs pos="70000">
              <a:schemeClr val="accent5">
                <a:hueOff val="0"/>
                <a:satOff val="0"/>
                <a:lumOff val="0"/>
                <a:alphaOff val="0"/>
                <a:tint val="100000"/>
                <a:shade val="90000"/>
                <a:satMod val="130000"/>
              </a:schemeClr>
            </a:gs>
            <a:gs pos="100000">
              <a:schemeClr val="accent5">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en-US" sz="1600" b="1" i="1" kern="1200" dirty="0" smtClean="0"/>
            <a:t>Acknowledgment</a:t>
          </a:r>
          <a:r>
            <a:rPr lang="en-US" sz="1600" b="1" kern="1200" dirty="0" smtClean="0"/>
            <a:t> </a:t>
          </a:r>
          <a:r>
            <a:rPr lang="en-US" sz="1600" b="0" kern="1200" dirty="0" smtClean="0"/>
            <a:t>or </a:t>
          </a:r>
          <a:r>
            <a:rPr lang="en-US" sz="1600" b="1" i="1" kern="1200" dirty="0" smtClean="0"/>
            <a:t>Dismissal</a:t>
          </a:r>
          <a:r>
            <a:rPr lang="en-US" sz="1600" b="1" kern="1200" dirty="0" smtClean="0"/>
            <a:t> </a:t>
          </a:r>
          <a:r>
            <a:rPr lang="en-US" sz="1600" b="0" kern="1200" dirty="0" smtClean="0"/>
            <a:t>of Problem</a:t>
          </a:r>
          <a:endParaRPr lang="en-US" sz="1600" b="0" kern="1200" dirty="0"/>
        </a:p>
      </dsp:txBody>
      <dsp:txXfrm>
        <a:off x="7880962" y="1468169"/>
        <a:ext cx="1629579" cy="108638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ACE810-BAF3-6342-A142-0B43AF5398D3}">
      <dsp:nvSpPr>
        <dsp:cNvPr id="0" name=""/>
        <dsp:cNvSpPr/>
      </dsp:nvSpPr>
      <dsp:spPr>
        <a:xfrm rot="5400000">
          <a:off x="-220680" y="221150"/>
          <a:ext cx="1471201" cy="1029841"/>
        </a:xfrm>
        <a:prstGeom prst="chevron">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w="12700" cap="flat" cmpd="sng" algn="ctr">
          <a:solidFill>
            <a:schemeClr val="accent1">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smtClean="0"/>
            <a:t>Step 1</a:t>
          </a:r>
          <a:endParaRPr lang="en-US" sz="2800" kern="1200" dirty="0"/>
        </a:p>
      </dsp:txBody>
      <dsp:txXfrm rot="-5400000">
        <a:off x="1" y="515391"/>
        <a:ext cx="1029841" cy="441360"/>
      </dsp:txXfrm>
    </dsp:sp>
    <dsp:sp modelId="{FE014916-F298-E544-AA9D-062FCC6514C4}">
      <dsp:nvSpPr>
        <dsp:cNvPr id="0" name=""/>
        <dsp:cNvSpPr/>
      </dsp:nvSpPr>
      <dsp:spPr>
        <a:xfrm rot="5400000">
          <a:off x="5065980" y="-4035668"/>
          <a:ext cx="956281" cy="902855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92024" tIns="17145" rIns="17145" bIns="17145" numCol="1" spcCol="1270" anchor="ctr" anchorCtr="0">
          <a:noAutofit/>
        </a:bodyPr>
        <a:lstStyle/>
        <a:p>
          <a:pPr marL="228600" lvl="1" indent="-228600" algn="l" defTabSz="1200150">
            <a:lnSpc>
              <a:spcPct val="90000"/>
            </a:lnSpc>
            <a:spcBef>
              <a:spcPct val="0"/>
            </a:spcBef>
            <a:spcAft>
              <a:spcPct val="15000"/>
            </a:spcAft>
            <a:buChar char="••"/>
          </a:pPr>
          <a:r>
            <a:rPr lang="en-US" sz="2700" kern="1200" dirty="0" smtClean="0"/>
            <a:t>Define and analyze the problem together</a:t>
          </a:r>
          <a:endParaRPr lang="en-US" sz="2700" kern="1200" dirty="0"/>
        </a:p>
      </dsp:txBody>
      <dsp:txXfrm rot="-5400000">
        <a:off x="1029842" y="47152"/>
        <a:ext cx="8981876" cy="862917"/>
      </dsp:txXfrm>
    </dsp:sp>
    <dsp:sp modelId="{0AD99B42-9D00-8042-AFF8-DD1AC9CC23FC}">
      <dsp:nvSpPr>
        <dsp:cNvPr id="0" name=""/>
        <dsp:cNvSpPr/>
      </dsp:nvSpPr>
      <dsp:spPr>
        <a:xfrm rot="5400000">
          <a:off x="-220680" y="1496441"/>
          <a:ext cx="1471201" cy="1029841"/>
        </a:xfrm>
        <a:prstGeom prst="chevron">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w="12700" cap="flat" cmpd="sng" algn="ctr">
          <a:solidFill>
            <a:schemeClr val="accent1">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smtClean="0"/>
            <a:t>Step 2</a:t>
          </a:r>
          <a:endParaRPr lang="en-US" sz="2800" kern="1200" dirty="0"/>
        </a:p>
      </dsp:txBody>
      <dsp:txXfrm rot="-5400000">
        <a:off x="1" y="1790682"/>
        <a:ext cx="1029841" cy="441360"/>
      </dsp:txXfrm>
    </dsp:sp>
    <dsp:sp modelId="{6616E800-B273-F145-B3A8-A886D0BF1C55}">
      <dsp:nvSpPr>
        <dsp:cNvPr id="0" name=""/>
        <dsp:cNvSpPr/>
      </dsp:nvSpPr>
      <dsp:spPr>
        <a:xfrm rot="5400000">
          <a:off x="5065980" y="-2760377"/>
          <a:ext cx="956281" cy="902855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92024" tIns="17145" rIns="17145" bIns="17145" numCol="1" spcCol="1270" anchor="ctr" anchorCtr="0">
          <a:noAutofit/>
        </a:bodyPr>
        <a:lstStyle/>
        <a:p>
          <a:pPr marL="228600" lvl="1" indent="-228600" algn="l" defTabSz="1200150">
            <a:lnSpc>
              <a:spcPct val="90000"/>
            </a:lnSpc>
            <a:spcBef>
              <a:spcPct val="0"/>
            </a:spcBef>
            <a:spcAft>
              <a:spcPct val="15000"/>
            </a:spcAft>
            <a:buChar char="••"/>
          </a:pPr>
          <a:r>
            <a:rPr lang="en-US" sz="2700" kern="1200" dirty="0" smtClean="0"/>
            <a:t>Problem solve together</a:t>
          </a:r>
          <a:endParaRPr lang="en-US" sz="2700" kern="1200" dirty="0"/>
        </a:p>
      </dsp:txBody>
      <dsp:txXfrm rot="-5400000">
        <a:off x="1029842" y="1322443"/>
        <a:ext cx="8981876" cy="862917"/>
      </dsp:txXfrm>
    </dsp:sp>
    <dsp:sp modelId="{485270F6-7E45-B040-931E-B577985058FB}">
      <dsp:nvSpPr>
        <dsp:cNvPr id="0" name=""/>
        <dsp:cNvSpPr/>
      </dsp:nvSpPr>
      <dsp:spPr>
        <a:xfrm rot="5400000">
          <a:off x="-220680" y="2771733"/>
          <a:ext cx="1471201" cy="1029841"/>
        </a:xfrm>
        <a:prstGeom prst="chevron">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w="12700" cap="flat" cmpd="sng" algn="ctr">
          <a:solidFill>
            <a:schemeClr val="accent1">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smtClean="0"/>
            <a:t>Step 3</a:t>
          </a:r>
          <a:endParaRPr lang="en-US" sz="2800" kern="1200" dirty="0"/>
        </a:p>
      </dsp:txBody>
      <dsp:txXfrm rot="-5400000">
        <a:off x="1" y="3065974"/>
        <a:ext cx="1029841" cy="441360"/>
      </dsp:txXfrm>
    </dsp:sp>
    <dsp:sp modelId="{4A1D7F1A-EB89-6947-B82F-AB5669E383EB}">
      <dsp:nvSpPr>
        <dsp:cNvPr id="0" name=""/>
        <dsp:cNvSpPr/>
      </dsp:nvSpPr>
      <dsp:spPr>
        <a:xfrm rot="5400000">
          <a:off x="5065980" y="-1485085"/>
          <a:ext cx="956281" cy="902855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92024" tIns="17145" rIns="17145" bIns="17145" numCol="1" spcCol="1270" anchor="ctr" anchorCtr="0">
          <a:noAutofit/>
        </a:bodyPr>
        <a:lstStyle/>
        <a:p>
          <a:pPr marL="228600" lvl="1" indent="-228600" algn="l" defTabSz="1200150">
            <a:lnSpc>
              <a:spcPct val="90000"/>
            </a:lnSpc>
            <a:spcBef>
              <a:spcPct val="0"/>
            </a:spcBef>
            <a:spcAft>
              <a:spcPct val="15000"/>
            </a:spcAft>
            <a:buChar char="••"/>
          </a:pPr>
          <a:r>
            <a:rPr lang="en-US" sz="2700" kern="1200" dirty="0" smtClean="0"/>
            <a:t>Make a plan to address with defined outcomes and timeline</a:t>
          </a:r>
          <a:endParaRPr lang="en-US" sz="2700" kern="1200" dirty="0"/>
        </a:p>
        <a:p>
          <a:pPr marL="228600" lvl="1" indent="-228600" algn="l" defTabSz="1200150">
            <a:lnSpc>
              <a:spcPct val="90000"/>
            </a:lnSpc>
            <a:spcBef>
              <a:spcPct val="0"/>
            </a:spcBef>
            <a:spcAft>
              <a:spcPct val="15000"/>
            </a:spcAft>
            <a:buChar char="••"/>
          </a:pPr>
          <a:r>
            <a:rPr lang="en-US" sz="2700" kern="1200" dirty="0" smtClean="0"/>
            <a:t>Document feedback, plan and time to re-address</a:t>
          </a:r>
          <a:endParaRPr lang="en-US" sz="2700" kern="1200" dirty="0"/>
        </a:p>
      </dsp:txBody>
      <dsp:txXfrm rot="-5400000">
        <a:off x="1029842" y="2597735"/>
        <a:ext cx="8981876" cy="86291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ACE810-BAF3-6342-A142-0B43AF5398D3}">
      <dsp:nvSpPr>
        <dsp:cNvPr id="0" name=""/>
        <dsp:cNvSpPr/>
      </dsp:nvSpPr>
      <dsp:spPr>
        <a:xfrm rot="5400000">
          <a:off x="-211045" y="214478"/>
          <a:ext cx="1406971" cy="984879"/>
        </a:xfrm>
        <a:prstGeom prst="chevron">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w="12700" cap="flat" cmpd="sng" algn="ctr">
          <a:solidFill>
            <a:schemeClr val="accent1">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en-US" sz="2700" kern="1200" dirty="0" smtClean="0"/>
            <a:t>Step 1</a:t>
          </a:r>
          <a:endParaRPr lang="en-US" sz="2700" kern="1200" dirty="0"/>
        </a:p>
      </dsp:txBody>
      <dsp:txXfrm rot="-5400000">
        <a:off x="2" y="495872"/>
        <a:ext cx="984879" cy="422092"/>
      </dsp:txXfrm>
    </dsp:sp>
    <dsp:sp modelId="{FE014916-F298-E544-AA9D-062FCC6514C4}">
      <dsp:nvSpPr>
        <dsp:cNvPr id="0" name=""/>
        <dsp:cNvSpPr/>
      </dsp:nvSpPr>
      <dsp:spPr>
        <a:xfrm rot="5400000">
          <a:off x="5064374" y="-4076061"/>
          <a:ext cx="914531" cy="907352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92024" tIns="17145" rIns="17145" bIns="17145" numCol="1" spcCol="1270" anchor="ctr" anchorCtr="0">
          <a:noAutofit/>
        </a:bodyPr>
        <a:lstStyle/>
        <a:p>
          <a:pPr marL="228600" lvl="1" indent="-228600" algn="l" defTabSz="1200150">
            <a:lnSpc>
              <a:spcPct val="90000"/>
            </a:lnSpc>
            <a:spcBef>
              <a:spcPct val="0"/>
            </a:spcBef>
            <a:spcAft>
              <a:spcPct val="15000"/>
            </a:spcAft>
            <a:buChar char="••"/>
          </a:pPr>
          <a:r>
            <a:rPr lang="en-US" sz="2700" kern="1200" baseline="0" dirty="0" smtClean="0"/>
            <a:t>Recognize/control your own emotional reaction</a:t>
          </a:r>
          <a:endParaRPr lang="en-US" sz="2700" kern="1200" dirty="0"/>
        </a:p>
      </dsp:txBody>
      <dsp:txXfrm rot="-5400000">
        <a:off x="984880" y="48077"/>
        <a:ext cx="9028876" cy="825243"/>
      </dsp:txXfrm>
    </dsp:sp>
    <dsp:sp modelId="{0AD99B42-9D00-8042-AFF8-DD1AC9CC23FC}">
      <dsp:nvSpPr>
        <dsp:cNvPr id="0" name=""/>
        <dsp:cNvSpPr/>
      </dsp:nvSpPr>
      <dsp:spPr>
        <a:xfrm rot="5400000">
          <a:off x="-211045" y="1434092"/>
          <a:ext cx="1406971" cy="984879"/>
        </a:xfrm>
        <a:prstGeom prst="chevron">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w="12700" cap="flat" cmpd="sng" algn="ctr">
          <a:solidFill>
            <a:schemeClr val="accent1">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en-US" sz="2700" kern="1200" dirty="0" smtClean="0"/>
            <a:t>Step 2</a:t>
          </a:r>
          <a:endParaRPr lang="en-US" sz="2700" kern="1200" dirty="0"/>
        </a:p>
      </dsp:txBody>
      <dsp:txXfrm rot="-5400000">
        <a:off x="2" y="1715486"/>
        <a:ext cx="984879" cy="422092"/>
      </dsp:txXfrm>
    </dsp:sp>
    <dsp:sp modelId="{6616E800-B273-F145-B3A8-A886D0BF1C55}">
      <dsp:nvSpPr>
        <dsp:cNvPr id="0" name=""/>
        <dsp:cNvSpPr/>
      </dsp:nvSpPr>
      <dsp:spPr>
        <a:xfrm rot="5400000">
          <a:off x="5064374" y="-2856447"/>
          <a:ext cx="914531" cy="907352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92024" tIns="17145" rIns="17145" bIns="17145" numCol="1" spcCol="1270" anchor="ctr" anchorCtr="0">
          <a:noAutofit/>
        </a:bodyPr>
        <a:lstStyle/>
        <a:p>
          <a:pPr marL="228600" lvl="1" indent="-228600" algn="l" defTabSz="1200150">
            <a:lnSpc>
              <a:spcPct val="90000"/>
            </a:lnSpc>
            <a:spcBef>
              <a:spcPct val="0"/>
            </a:spcBef>
            <a:spcAft>
              <a:spcPct val="15000"/>
            </a:spcAft>
            <a:buChar char="••"/>
          </a:pPr>
          <a:r>
            <a:rPr lang="en-US" sz="2700" kern="1200" baseline="0" dirty="0" smtClean="0"/>
            <a:t>Acknowledge individual’s emotions and perspective</a:t>
          </a:r>
          <a:endParaRPr lang="en-US" sz="2700" kern="1200" dirty="0"/>
        </a:p>
      </dsp:txBody>
      <dsp:txXfrm rot="-5400000">
        <a:off x="984880" y="1267691"/>
        <a:ext cx="9028876" cy="825243"/>
      </dsp:txXfrm>
    </dsp:sp>
    <dsp:sp modelId="{485270F6-7E45-B040-931E-B577985058FB}">
      <dsp:nvSpPr>
        <dsp:cNvPr id="0" name=""/>
        <dsp:cNvSpPr/>
      </dsp:nvSpPr>
      <dsp:spPr>
        <a:xfrm rot="5400000">
          <a:off x="-211045" y="2823366"/>
          <a:ext cx="1406971" cy="984879"/>
        </a:xfrm>
        <a:prstGeom prst="chevron">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w="12700" cap="flat" cmpd="sng" algn="ctr">
          <a:solidFill>
            <a:schemeClr val="accent1">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en-US" sz="2700" kern="1200" dirty="0" smtClean="0"/>
            <a:t>Step 3</a:t>
          </a:r>
          <a:endParaRPr lang="en-US" sz="2700" kern="1200" dirty="0"/>
        </a:p>
      </dsp:txBody>
      <dsp:txXfrm rot="-5400000">
        <a:off x="2" y="3104760"/>
        <a:ext cx="984879" cy="422092"/>
      </dsp:txXfrm>
    </dsp:sp>
    <dsp:sp modelId="{4A1D7F1A-EB89-6947-B82F-AB5669E383EB}">
      <dsp:nvSpPr>
        <dsp:cNvPr id="0" name=""/>
        <dsp:cNvSpPr/>
      </dsp:nvSpPr>
      <dsp:spPr>
        <a:xfrm rot="5400000">
          <a:off x="4894715" y="-1467173"/>
          <a:ext cx="1253849" cy="907352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92024" tIns="17145" rIns="17145" bIns="17145" numCol="1" spcCol="1270" anchor="ctr" anchorCtr="0">
          <a:noAutofit/>
        </a:bodyPr>
        <a:lstStyle/>
        <a:p>
          <a:pPr marL="228600" lvl="1" indent="-228600" algn="l" defTabSz="1200150" rtl="0">
            <a:lnSpc>
              <a:spcPct val="90000"/>
            </a:lnSpc>
            <a:spcBef>
              <a:spcPct val="0"/>
            </a:spcBef>
            <a:spcAft>
              <a:spcPct val="15000"/>
            </a:spcAft>
            <a:buChar char="••"/>
          </a:pPr>
          <a:r>
            <a:rPr lang="en-US" sz="2700" kern="1200" baseline="0" dirty="0" smtClean="0"/>
            <a:t>State your perspective, m</a:t>
          </a:r>
          <a:r>
            <a:rPr lang="en-US" sz="2700" kern="1200" dirty="0" smtClean="0"/>
            <a:t>ake a plan to address with defined outcomes and timeline</a:t>
          </a:r>
          <a:endParaRPr lang="en-US" sz="2700" kern="1200" dirty="0"/>
        </a:p>
        <a:p>
          <a:pPr marL="228600" lvl="1" indent="-228600" algn="l" defTabSz="1200150">
            <a:lnSpc>
              <a:spcPct val="90000"/>
            </a:lnSpc>
            <a:spcBef>
              <a:spcPct val="0"/>
            </a:spcBef>
            <a:spcAft>
              <a:spcPct val="15000"/>
            </a:spcAft>
            <a:buChar char="••"/>
          </a:pPr>
          <a:r>
            <a:rPr lang="en-US" sz="2700" kern="1200" dirty="0" smtClean="0"/>
            <a:t>Document feedback, plan and time to re-address</a:t>
          </a:r>
          <a:endParaRPr lang="en-US" sz="2700" kern="1200" dirty="0"/>
        </a:p>
      </dsp:txBody>
      <dsp:txXfrm rot="-5400000">
        <a:off x="984880" y="2503870"/>
        <a:ext cx="9012312" cy="1131433"/>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2CAA83-4D47-AF46-9341-2773AF72D7FB}" type="datetimeFigureOut">
              <a:rPr lang="en-US" smtClean="0"/>
              <a:t>9/27/16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297414-6B04-DF4B-A91F-AA57537A51C2}" type="slidenum">
              <a:rPr lang="en-US" smtClean="0"/>
              <a:t>‹#›</a:t>
            </a:fld>
            <a:endParaRPr lang="en-US" dirty="0"/>
          </a:p>
        </p:txBody>
      </p:sp>
    </p:spTree>
    <p:extLst>
      <p:ext uri="{BB962C8B-B14F-4D97-AF65-F5344CB8AC3E}">
        <p14:creationId xmlns:p14="http://schemas.microsoft.com/office/powerpoint/2010/main" val="5602010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297414-6B04-DF4B-A91F-AA57537A51C2}" type="slidenum">
              <a:rPr lang="en-US" smtClean="0"/>
              <a:t>1</a:t>
            </a:fld>
            <a:endParaRPr lang="en-US" dirty="0"/>
          </a:p>
        </p:txBody>
      </p:sp>
    </p:spTree>
    <p:extLst>
      <p:ext uri="{BB962C8B-B14F-4D97-AF65-F5344CB8AC3E}">
        <p14:creationId xmlns:p14="http://schemas.microsoft.com/office/powerpoint/2010/main" val="6516570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297414-6B04-DF4B-A91F-AA57537A51C2}" type="slidenum">
              <a:rPr lang="en-US" smtClean="0"/>
              <a:t>28</a:t>
            </a:fld>
            <a:endParaRPr lang="en-US" dirty="0"/>
          </a:p>
        </p:txBody>
      </p:sp>
    </p:spTree>
    <p:extLst>
      <p:ext uri="{BB962C8B-B14F-4D97-AF65-F5344CB8AC3E}">
        <p14:creationId xmlns:p14="http://schemas.microsoft.com/office/powerpoint/2010/main" val="10169424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dirty="0" smtClean="0"/>
              <a:t>Encouragement:</a:t>
            </a:r>
          </a:p>
          <a:p>
            <a:pPr lvl="1"/>
            <a:r>
              <a:rPr lang="en-US" sz="2000" dirty="0" smtClean="0"/>
              <a:t>“You did a good job” is encouragement (Preceptors tend to use this statement when they feel uncomfortable discussing poor performance)</a:t>
            </a:r>
          </a:p>
          <a:p>
            <a:endParaRPr lang="en-US" dirty="0"/>
          </a:p>
        </p:txBody>
      </p:sp>
      <p:sp>
        <p:nvSpPr>
          <p:cNvPr id="4" name="Slide Number Placeholder 3"/>
          <p:cNvSpPr>
            <a:spLocks noGrp="1"/>
          </p:cNvSpPr>
          <p:nvPr>
            <p:ph type="sldNum" sz="quarter" idx="10"/>
          </p:nvPr>
        </p:nvSpPr>
        <p:spPr/>
        <p:txBody>
          <a:bodyPr/>
          <a:lstStyle/>
          <a:p>
            <a:fld id="{AB297414-6B04-DF4B-A91F-AA57537A51C2}" type="slidenum">
              <a:rPr lang="en-US" smtClean="0"/>
              <a:t>6</a:t>
            </a:fld>
            <a:endParaRPr lang="en-US" dirty="0"/>
          </a:p>
        </p:txBody>
      </p:sp>
    </p:spTree>
    <p:extLst>
      <p:ext uri="{BB962C8B-B14F-4D97-AF65-F5344CB8AC3E}">
        <p14:creationId xmlns:p14="http://schemas.microsoft.com/office/powerpoint/2010/main" val="7299993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Didactic Curriculum</a:t>
            </a:r>
            <a:r>
              <a:rPr lang="en-US" b="1" baseline="0" dirty="0" smtClean="0"/>
              <a:t>:</a:t>
            </a:r>
          </a:p>
          <a:p>
            <a:r>
              <a:rPr lang="en-US" baseline="0" dirty="0" smtClean="0"/>
              <a:t>Standard 24 (assesses educational outcomes) - </a:t>
            </a:r>
            <a:r>
              <a:rPr lang="en-US" dirty="0" smtClean="0"/>
              <a:t>includes</a:t>
            </a:r>
            <a:r>
              <a:rPr lang="en-US" baseline="0" dirty="0" smtClean="0"/>
              <a:t> an assessment of student readiness to enter APPE’s, provide direct patient care and contribute as a member of an interprofessional patient care team</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Standard 25 (assesses structure and process) – includes an assessment of clinical reasoning skills and APPE readiness</a:t>
            </a:r>
            <a:endParaRPr lang="en-US" dirty="0" smtClean="0"/>
          </a:p>
          <a:p>
            <a:endParaRPr lang="en-US" baseline="0" dirty="0" smtClean="0"/>
          </a:p>
          <a:p>
            <a:r>
              <a:rPr lang="en-US" b="1" baseline="0" dirty="0" smtClean="0"/>
              <a:t>APPE’s:</a:t>
            </a:r>
          </a:p>
        </p:txBody>
      </p:sp>
      <p:sp>
        <p:nvSpPr>
          <p:cNvPr id="4" name="Slide Number Placeholder 3"/>
          <p:cNvSpPr>
            <a:spLocks noGrp="1"/>
          </p:cNvSpPr>
          <p:nvPr>
            <p:ph type="sldNum" sz="quarter" idx="10"/>
          </p:nvPr>
        </p:nvSpPr>
        <p:spPr/>
        <p:txBody>
          <a:bodyPr/>
          <a:lstStyle/>
          <a:p>
            <a:fld id="{AB297414-6B04-DF4B-A91F-AA57537A51C2}" type="slidenum">
              <a:rPr lang="en-US" smtClean="0"/>
              <a:t>8</a:t>
            </a:fld>
            <a:endParaRPr lang="en-US" dirty="0"/>
          </a:p>
        </p:txBody>
      </p:sp>
    </p:spTree>
    <p:extLst>
      <p:ext uri="{BB962C8B-B14F-4D97-AF65-F5344CB8AC3E}">
        <p14:creationId xmlns:p14="http://schemas.microsoft.com/office/powerpoint/2010/main" val="21166650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297414-6B04-DF4B-A91F-AA57537A51C2}" type="slidenum">
              <a:rPr lang="en-US" smtClean="0"/>
              <a:t>9</a:t>
            </a:fld>
            <a:endParaRPr lang="en-US" dirty="0"/>
          </a:p>
        </p:txBody>
      </p:sp>
    </p:spTree>
    <p:extLst>
      <p:ext uri="{BB962C8B-B14F-4D97-AF65-F5344CB8AC3E}">
        <p14:creationId xmlns:p14="http://schemas.microsoft.com/office/powerpoint/2010/main" val="17839185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297414-6B04-DF4B-A91F-AA57537A51C2}" type="slidenum">
              <a:rPr lang="en-US" smtClean="0"/>
              <a:t>10</a:t>
            </a:fld>
            <a:endParaRPr lang="en-US" dirty="0"/>
          </a:p>
        </p:txBody>
      </p:sp>
    </p:spTree>
    <p:extLst>
      <p:ext uri="{BB962C8B-B14F-4D97-AF65-F5344CB8AC3E}">
        <p14:creationId xmlns:p14="http://schemas.microsoft.com/office/powerpoint/2010/main" val="21218661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Before starting you will do the things Dr. Young and Waggone</a:t>
            </a:r>
            <a:r>
              <a:rPr lang="en-US" baseline="0" dirty="0" smtClean="0"/>
              <a:t>r have discussed including:</a:t>
            </a:r>
          </a:p>
          <a:p>
            <a:r>
              <a:rPr lang="en-US" sz="1200" dirty="0" smtClean="0"/>
              <a:t>Establish a relationship, open communication and common vocabulary</a:t>
            </a:r>
          </a:p>
          <a:p>
            <a:r>
              <a:rPr lang="en-US" sz="1200" dirty="0" smtClean="0"/>
              <a:t>Evaluate based on defined and expressed expectations</a:t>
            </a:r>
          </a:p>
          <a:p>
            <a:endParaRPr lang="en-US" dirty="0" smtClean="0"/>
          </a:p>
          <a:p>
            <a:r>
              <a:rPr lang="en-US" dirty="0" smtClean="0"/>
              <a:t>Open meeting effectively</a:t>
            </a:r>
          </a:p>
          <a:p>
            <a:pPr lvl="1"/>
            <a:r>
              <a:rPr lang="en-US" sz="2200" dirty="0" smtClean="0"/>
              <a:t>Assess recipient readiness, promote rapport </a:t>
            </a:r>
          </a:p>
          <a:p>
            <a:pPr lvl="1"/>
            <a:r>
              <a:rPr lang="en-US" sz="2200" dirty="0" smtClean="0"/>
              <a:t>Establish agreed upon purpose of the meeting</a:t>
            </a:r>
            <a:endParaRPr lang="en-US" dirty="0" smtClean="0"/>
          </a:p>
          <a:p>
            <a:endParaRPr lang="en-US" dirty="0" smtClean="0"/>
          </a:p>
          <a:p>
            <a:r>
              <a:rPr lang="en-US" baseline="0" dirty="0" smtClean="0"/>
              <a:t>Close meeting effectively</a:t>
            </a:r>
          </a:p>
          <a:p>
            <a:pPr lvl="1"/>
            <a:r>
              <a:rPr lang="en-US" sz="2400" dirty="0" smtClean="0"/>
              <a:t>Summarize positives and areas/methods for future growth</a:t>
            </a:r>
          </a:p>
          <a:p>
            <a:pPr lvl="1"/>
            <a:r>
              <a:rPr lang="en-US" sz="2400" dirty="0" smtClean="0"/>
              <a:t>Make plans with recipient to follow-up / assess progress</a:t>
            </a:r>
          </a:p>
          <a:p>
            <a:endParaRPr lang="en-US" baseline="0" dirty="0" smtClean="0"/>
          </a:p>
          <a:p>
            <a:endParaRPr lang="en-US" baseline="0" dirty="0" smtClean="0"/>
          </a:p>
          <a:p>
            <a:pPr lvl="1"/>
            <a:endParaRPr lang="en-US" sz="2200" dirty="0" smtClean="0"/>
          </a:p>
          <a:p>
            <a:pPr lvl="1"/>
            <a:endParaRPr lang="en-US" sz="2200" dirty="0" smtClean="0"/>
          </a:p>
          <a:p>
            <a:pPr lvl="1"/>
            <a:endParaRPr lang="en-US" sz="2200" dirty="0" smtClean="0"/>
          </a:p>
          <a:p>
            <a:endParaRPr lang="en-US" b="1" dirty="0" smtClean="0"/>
          </a:p>
          <a:p>
            <a:endParaRPr lang="en-US" b="1" dirty="0"/>
          </a:p>
        </p:txBody>
      </p:sp>
      <p:sp>
        <p:nvSpPr>
          <p:cNvPr id="4" name="Slide Number Placeholder 3"/>
          <p:cNvSpPr>
            <a:spLocks noGrp="1"/>
          </p:cNvSpPr>
          <p:nvPr>
            <p:ph type="sldNum" sz="quarter" idx="10"/>
          </p:nvPr>
        </p:nvSpPr>
        <p:spPr/>
        <p:txBody>
          <a:bodyPr/>
          <a:lstStyle/>
          <a:p>
            <a:fld id="{AB297414-6B04-DF4B-A91F-AA57537A51C2}" type="slidenum">
              <a:rPr lang="en-US" smtClean="0"/>
              <a:t>13</a:t>
            </a:fld>
            <a:endParaRPr lang="en-US" dirty="0"/>
          </a:p>
        </p:txBody>
      </p:sp>
    </p:spTree>
    <p:extLst>
      <p:ext uri="{BB962C8B-B14F-4D97-AF65-F5344CB8AC3E}">
        <p14:creationId xmlns:p14="http://schemas.microsoft.com/office/powerpoint/2010/main" val="15832102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297414-6B04-DF4B-A91F-AA57537A51C2}" type="slidenum">
              <a:rPr lang="en-US" smtClean="0"/>
              <a:t>15</a:t>
            </a:fld>
            <a:endParaRPr lang="en-US" dirty="0"/>
          </a:p>
        </p:txBody>
      </p:sp>
    </p:spTree>
    <p:extLst>
      <p:ext uri="{BB962C8B-B14F-4D97-AF65-F5344CB8AC3E}">
        <p14:creationId xmlns:p14="http://schemas.microsoft.com/office/powerpoint/2010/main" val="5137630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297414-6B04-DF4B-A91F-AA57537A51C2}" type="slidenum">
              <a:rPr lang="en-US" smtClean="0"/>
              <a:t>18</a:t>
            </a:fld>
            <a:endParaRPr lang="en-US" dirty="0"/>
          </a:p>
        </p:txBody>
      </p:sp>
    </p:spTree>
    <p:extLst>
      <p:ext uri="{BB962C8B-B14F-4D97-AF65-F5344CB8AC3E}">
        <p14:creationId xmlns:p14="http://schemas.microsoft.com/office/powerpoint/2010/main" val="15839925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297414-6B04-DF4B-A91F-AA57537A51C2}" type="slidenum">
              <a:rPr lang="en-US" smtClean="0"/>
              <a:t>27</a:t>
            </a:fld>
            <a:endParaRPr lang="en-US" dirty="0"/>
          </a:p>
        </p:txBody>
      </p:sp>
    </p:spTree>
    <p:extLst>
      <p:ext uri="{BB962C8B-B14F-4D97-AF65-F5344CB8AC3E}">
        <p14:creationId xmlns:p14="http://schemas.microsoft.com/office/powerpoint/2010/main" val="16448086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BDF68E2-58F2-4D09-BE8B-E3BD06533059}" type="datetimeFigureOut">
              <a:rPr lang="en-US" smtClean="0"/>
              <a:t>9/27/16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1951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E2D6473-DF6D-4702-B328-E0DD40540A4E}" type="datetimeFigureOut">
              <a:rPr lang="en-US" smtClean="0"/>
              <a:t>9/27/16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7636520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26F7E3A-B166-407D-9866-32884E7D5B37}" type="datetimeFigureOut">
              <a:rPr lang="en-US" smtClean="0"/>
              <a:t>9/27/16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131061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8FC5F6-F338-4AE4-BB23-26385BCFC423}" type="datetimeFigureOut">
              <a:rPr lang="en-US" smtClean="0"/>
              <a:t>9/27/16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13E31D-E2AB-40D1-8B51-AFA5AFEF393A}" type="slidenum">
              <a:rPr lang="en-US" smtClean="0"/>
              <a:t>‹#›</a:t>
            </a:fld>
            <a:endParaRPr lang="en-US" dirty="0"/>
          </a:p>
        </p:txBody>
      </p:sp>
    </p:spTree>
    <p:extLst>
      <p:ext uri="{BB962C8B-B14F-4D97-AF65-F5344CB8AC3E}">
        <p14:creationId xmlns:p14="http://schemas.microsoft.com/office/powerpoint/2010/main" val="4083128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0EBB0C4-6273-4C6E-B9BD-2EDC30F1CD52}" type="datetimeFigureOut">
              <a:rPr lang="en-US" smtClean="0"/>
              <a:t>9/27/16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45236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9AB4D41-86C1-4908-B66A-0B50CEB3BF29}" type="datetimeFigureOut">
              <a:rPr lang="en-US" smtClean="0"/>
              <a:t>9/27/16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4689207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6426E2C-56C1-4E0D-A793-0088A7FDD37E}" type="datetimeFigureOut">
              <a:rPr lang="en-US" smtClean="0"/>
              <a:t>9/27/16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6787031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8C39B41-D8B5-4052-B551-9B5525EAA8B6}" type="datetimeFigureOut">
              <a:rPr lang="en-US" smtClean="0"/>
              <a:t>9/27/16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6789995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D94136C-8742-45B2-AF27-D93DF72833A9}" type="datetimeFigureOut">
              <a:rPr lang="en-US" smtClean="0"/>
              <a:t>9/27/16</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0106346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2ABBEA6-7C60-4B02-AE87-00D78D8422AF}" type="datetimeFigureOut">
              <a:rPr lang="en-US" smtClean="0"/>
              <a:t>9/27/16</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2876084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Drag picture to placeholder or click icon to add</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9CAD897-D46E-4AD2-BD9B-49DD3E640873}" type="datetimeFigureOut">
              <a:rPr lang="en-US" smtClean="0"/>
              <a:t>9/27/16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64331506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8624D31-43A5-475A-80CF-332C9F6DCF35}" type="datetimeFigureOut">
              <a:rPr lang="en-US" smtClean="0"/>
              <a:t>9/27/16</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smtClean="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936788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3.jpeg"/></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4" Type="http://schemas.openxmlformats.org/officeDocument/2006/relationships/diagramQuickStyle" Target="../diagrams/quickStyle2.xml"/><Relationship Id="rId5" Type="http://schemas.openxmlformats.org/officeDocument/2006/relationships/diagramColors" Target="../diagrams/colors2.xml"/><Relationship Id="rId6" Type="http://schemas.microsoft.com/office/2007/relationships/diagramDrawing" Target="../diagrams/drawing2.xml"/><Relationship Id="rId1" Type="http://schemas.openxmlformats.org/officeDocument/2006/relationships/slideLayout" Target="../slideLayouts/slideLayout2.xml"/><Relationship Id="rId2" Type="http://schemas.openxmlformats.org/officeDocument/2006/relationships/diagramData" Target="../diagrams/data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3.xml"/><Relationship Id="rId4" Type="http://schemas.openxmlformats.org/officeDocument/2006/relationships/diagramLayout" Target="../diagrams/layout3.xml"/><Relationship Id="rId5" Type="http://schemas.openxmlformats.org/officeDocument/2006/relationships/diagramQuickStyle" Target="../diagrams/quickStyle3.xml"/><Relationship Id="rId6" Type="http://schemas.openxmlformats.org/officeDocument/2006/relationships/diagramColors" Target="../diagrams/colors3.xml"/><Relationship Id="rId7" Type="http://schemas.microsoft.com/office/2007/relationships/diagramDrawing" Target="../diagrams/drawing3.xml"/><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www.ashp.org/DocLibrary/Residents/ASO-PGY1-Residency-Accreditation-Standard.pdf" TargetMode="External"/><Relationship Id="rId4" Type="http://schemas.openxmlformats.org/officeDocument/2006/relationships/hyperlink" Target="http://www.ashp.org/DocLibrary/Education/Webinars/Pearls-Residency-Preceptors.aspx" TargetMode="External"/><Relationship Id="rId1" Type="http://schemas.openxmlformats.org/officeDocument/2006/relationships/slideLayout" Target="../slideLayouts/slideLayout2.xml"/><Relationship Id="rId2" Type="http://schemas.openxmlformats.org/officeDocument/2006/relationships/hyperlink" Target="https://www.acpe-accredit.org/deans/StandardsRevision.asp"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4.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00051" y="207806"/>
            <a:ext cx="10058400" cy="3566160"/>
          </a:xfrm>
        </p:spPr>
        <p:txBody>
          <a:bodyPr>
            <a:noAutofit/>
          </a:bodyPr>
          <a:lstStyle/>
          <a:p>
            <a:pPr algn="ctr"/>
            <a:r>
              <a:rPr lang="en-US" sz="6000" dirty="0" smtClean="0"/>
              <a:t>Pharmacy Precepting Pearls of Practice</a:t>
            </a:r>
            <a:br>
              <a:rPr lang="en-US" sz="6000" dirty="0" smtClean="0"/>
            </a:br>
            <a:r>
              <a:rPr lang="en-US" sz="800" dirty="0" smtClean="0"/>
              <a:t/>
            </a:r>
            <a:br>
              <a:rPr lang="en-US" sz="800" dirty="0" smtClean="0"/>
            </a:br>
            <a:r>
              <a:rPr lang="en-US" sz="800" dirty="0"/>
              <a:t/>
            </a:r>
            <a:br>
              <a:rPr lang="en-US" sz="800" dirty="0"/>
            </a:br>
            <a:r>
              <a:rPr lang="en-US" sz="800" dirty="0" smtClean="0"/>
              <a:t/>
            </a:r>
            <a:br>
              <a:rPr lang="en-US" sz="800" dirty="0" smtClean="0"/>
            </a:br>
            <a:r>
              <a:rPr lang="en-US" sz="6000" dirty="0" smtClean="0"/>
              <a:t>Providing Criteria-Based Feedback</a:t>
            </a:r>
            <a:endParaRPr lang="en-US" sz="6000" dirty="0"/>
          </a:p>
        </p:txBody>
      </p:sp>
      <p:sp>
        <p:nvSpPr>
          <p:cNvPr id="4" name="Subtitle 3"/>
          <p:cNvSpPr>
            <a:spLocks noGrp="1"/>
          </p:cNvSpPr>
          <p:nvPr>
            <p:ph type="subTitle" idx="1"/>
          </p:nvPr>
        </p:nvSpPr>
        <p:spPr>
          <a:xfrm>
            <a:off x="1100051" y="4455620"/>
            <a:ext cx="10058400" cy="1732237"/>
          </a:xfrm>
        </p:spPr>
        <p:txBody>
          <a:bodyPr>
            <a:normAutofit fontScale="92500" lnSpcReduction="10000"/>
          </a:bodyPr>
          <a:lstStyle/>
          <a:p>
            <a:r>
              <a:rPr lang="en-US" dirty="0" smtClean="0"/>
              <a:t>Lanita S. white, pharm.d.</a:t>
            </a:r>
          </a:p>
          <a:p>
            <a:r>
              <a:rPr lang="en-US" dirty="0" smtClean="0"/>
              <a:t>Assistant professor, department of pharmacy practice</a:t>
            </a:r>
          </a:p>
          <a:p>
            <a:r>
              <a:rPr lang="en-US" dirty="0" smtClean="0"/>
              <a:t>Director, 12</a:t>
            </a:r>
            <a:r>
              <a:rPr lang="en-US" baseline="30000" dirty="0" smtClean="0"/>
              <a:t>th</a:t>
            </a:r>
            <a:r>
              <a:rPr lang="en-US" dirty="0" smtClean="0"/>
              <a:t> Street health and wellness center</a:t>
            </a:r>
          </a:p>
          <a:p>
            <a:r>
              <a:rPr lang="en-US" dirty="0" smtClean="0"/>
              <a:t>University of arkansas for medical sciences</a:t>
            </a:r>
          </a:p>
          <a:p>
            <a:endParaRPr lang="en-US" dirty="0"/>
          </a:p>
        </p:txBody>
      </p:sp>
    </p:spTree>
    <p:extLst>
      <p:ext uri="{BB962C8B-B14F-4D97-AF65-F5344CB8AC3E}">
        <p14:creationId xmlns:p14="http://schemas.microsoft.com/office/powerpoint/2010/main" val="15623021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69100" y="758952"/>
            <a:ext cx="5321300" cy="2997915"/>
          </a:xfrm>
          <a:prstGeom prst="rect">
            <a:avLst/>
          </a:prstGeom>
        </p:spPr>
      </p:pic>
      <p:sp>
        <p:nvSpPr>
          <p:cNvPr id="4" name="Title 3"/>
          <p:cNvSpPr>
            <a:spLocks noGrp="1"/>
          </p:cNvSpPr>
          <p:nvPr>
            <p:ph type="title"/>
          </p:nvPr>
        </p:nvSpPr>
        <p:spPr/>
        <p:txBody>
          <a:bodyPr/>
          <a:lstStyle/>
          <a:p>
            <a:r>
              <a:rPr lang="en-US" sz="6000" dirty="0" smtClean="0"/>
              <a:t>Student vs. Resident</a:t>
            </a:r>
            <a:r>
              <a:rPr lang="is-IS" sz="6000" dirty="0" smtClean="0"/>
              <a:t>… </a:t>
            </a:r>
            <a:br>
              <a:rPr lang="is-IS" sz="6000" dirty="0" smtClean="0"/>
            </a:br>
            <a:r>
              <a:rPr lang="is-IS" sz="6000" dirty="0" smtClean="0"/>
              <a:t>What’s the difference?</a:t>
            </a:r>
            <a:endParaRPr lang="en-US" sz="6000" dirty="0"/>
          </a:p>
        </p:txBody>
      </p:sp>
    </p:spTree>
    <p:extLst>
      <p:ext uri="{BB962C8B-B14F-4D97-AF65-F5344CB8AC3E}">
        <p14:creationId xmlns:p14="http://schemas.microsoft.com/office/powerpoint/2010/main" val="3399522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Student or Resident – Where should they be, what should they know?</a:t>
            </a:r>
            <a:endParaRPr lang="en-US" dirty="0"/>
          </a:p>
        </p:txBody>
      </p:sp>
      <p:sp>
        <p:nvSpPr>
          <p:cNvPr id="5" name="Text Placeholder 4"/>
          <p:cNvSpPr>
            <a:spLocks noGrp="1"/>
          </p:cNvSpPr>
          <p:nvPr>
            <p:ph sz="half" idx="1"/>
          </p:nvPr>
        </p:nvSpPr>
        <p:spPr/>
        <p:txBody>
          <a:bodyPr/>
          <a:lstStyle/>
          <a:p>
            <a:pPr algn="ctr"/>
            <a:r>
              <a:rPr lang="en-US" b="1" u="sng" dirty="0" smtClean="0">
                <a:solidFill>
                  <a:schemeClr val="accent2"/>
                </a:solidFill>
              </a:rPr>
              <a:t>STUDENT</a:t>
            </a:r>
          </a:p>
          <a:p>
            <a:pPr>
              <a:buFont typeface="Wingdings" charset="2"/>
              <a:buChar char="§"/>
            </a:pPr>
            <a:r>
              <a:rPr lang="en-US" dirty="0" smtClean="0"/>
              <a:t> Learning </a:t>
            </a:r>
            <a:r>
              <a:rPr lang="en-US" dirty="0"/>
              <a:t>where to find the information</a:t>
            </a:r>
          </a:p>
          <a:p>
            <a:pPr>
              <a:buFont typeface="Wingdings" charset="2"/>
              <a:buChar char="§"/>
            </a:pPr>
            <a:r>
              <a:rPr lang="en-US" dirty="0" smtClean="0"/>
              <a:t> Reviewing </a:t>
            </a:r>
            <a:r>
              <a:rPr lang="en-US" dirty="0"/>
              <a:t>basic concepts of disease states</a:t>
            </a:r>
          </a:p>
          <a:p>
            <a:pPr>
              <a:buFont typeface="Wingdings" charset="2"/>
              <a:buChar char="§"/>
            </a:pPr>
            <a:r>
              <a:rPr lang="en-US" dirty="0" smtClean="0"/>
              <a:t> Learning </a:t>
            </a:r>
            <a:r>
              <a:rPr lang="en-US" dirty="0"/>
              <a:t>how to put pharmacy school knowledge into a usable </a:t>
            </a:r>
            <a:r>
              <a:rPr lang="en-US" dirty="0" smtClean="0"/>
              <a:t>format</a:t>
            </a:r>
          </a:p>
          <a:p>
            <a:pPr>
              <a:buFont typeface="Wingdings" charset="2"/>
              <a:buChar char="§"/>
            </a:pPr>
            <a:r>
              <a:rPr lang="en-US" dirty="0" smtClean="0"/>
              <a:t> Should </a:t>
            </a:r>
            <a:r>
              <a:rPr lang="en-US" dirty="0"/>
              <a:t>be able to manage several patients/tasks with practice</a:t>
            </a:r>
          </a:p>
          <a:p>
            <a:endParaRPr lang="en-US" dirty="0"/>
          </a:p>
        </p:txBody>
      </p:sp>
      <p:sp>
        <p:nvSpPr>
          <p:cNvPr id="9" name="Content Placeholder 8"/>
          <p:cNvSpPr>
            <a:spLocks noGrp="1"/>
          </p:cNvSpPr>
          <p:nvPr>
            <p:ph sz="half" idx="2"/>
          </p:nvPr>
        </p:nvSpPr>
        <p:spPr/>
        <p:txBody>
          <a:bodyPr/>
          <a:lstStyle/>
          <a:p>
            <a:pPr algn="ctr"/>
            <a:r>
              <a:rPr lang="en-US" b="1" u="sng" dirty="0" smtClean="0">
                <a:solidFill>
                  <a:schemeClr val="accent2"/>
                </a:solidFill>
              </a:rPr>
              <a:t>RESIDENT</a:t>
            </a:r>
          </a:p>
          <a:p>
            <a:pPr>
              <a:buFont typeface="Wingdings" charset="2"/>
              <a:buChar char="§"/>
            </a:pPr>
            <a:r>
              <a:rPr lang="en-US" dirty="0" smtClean="0"/>
              <a:t> Should </a:t>
            </a:r>
            <a:r>
              <a:rPr lang="en-US" dirty="0"/>
              <a:t>know where to find or how to find it</a:t>
            </a:r>
          </a:p>
          <a:p>
            <a:pPr>
              <a:buFont typeface="Wingdings" charset="2"/>
              <a:buChar char="§"/>
            </a:pPr>
            <a:r>
              <a:rPr lang="en-US" dirty="0" smtClean="0"/>
              <a:t> Should </a:t>
            </a:r>
            <a:r>
              <a:rPr lang="en-US" dirty="0"/>
              <a:t>be able to teach basic concepts of disease states</a:t>
            </a:r>
          </a:p>
          <a:p>
            <a:pPr>
              <a:buFont typeface="Wingdings" charset="2"/>
              <a:buChar char="§"/>
            </a:pPr>
            <a:r>
              <a:rPr lang="en-US" dirty="0" smtClean="0"/>
              <a:t> Learning </a:t>
            </a:r>
            <a:r>
              <a:rPr lang="en-US" dirty="0"/>
              <a:t>how to put pharmacy school knowledge into a usable format</a:t>
            </a:r>
          </a:p>
          <a:p>
            <a:pPr>
              <a:buFont typeface="Wingdings" charset="2"/>
              <a:buChar char="§"/>
            </a:pPr>
            <a:r>
              <a:rPr lang="en-US" dirty="0" smtClean="0"/>
              <a:t> Should </a:t>
            </a:r>
            <a:r>
              <a:rPr lang="en-US" dirty="0"/>
              <a:t>be able to manage several patients/students/tasks</a:t>
            </a:r>
          </a:p>
          <a:p>
            <a:pPr marL="45720" indent="0">
              <a:buNone/>
            </a:pPr>
            <a:endParaRPr lang="en-US" dirty="0"/>
          </a:p>
        </p:txBody>
      </p:sp>
    </p:spTree>
    <p:extLst>
      <p:ext uri="{BB962C8B-B14F-4D97-AF65-F5344CB8AC3E}">
        <p14:creationId xmlns:p14="http://schemas.microsoft.com/office/powerpoint/2010/main" val="9290125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Providing Feedback</a:t>
            </a:r>
            <a:endParaRPr lang="en-US" dirty="0"/>
          </a:p>
        </p:txBody>
      </p:sp>
    </p:spTree>
    <p:extLst>
      <p:ext uri="{BB962C8B-B14F-4D97-AF65-F5344CB8AC3E}">
        <p14:creationId xmlns:p14="http://schemas.microsoft.com/office/powerpoint/2010/main" val="12117109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Tips for successful feedback sessions</a:t>
            </a:r>
            <a:endParaRPr lang="en-US" dirty="0"/>
          </a:p>
        </p:txBody>
      </p:sp>
      <p:sp>
        <p:nvSpPr>
          <p:cNvPr id="5" name="Content Placeholder 4"/>
          <p:cNvSpPr>
            <a:spLocks noGrp="1"/>
          </p:cNvSpPr>
          <p:nvPr>
            <p:ph sz="half" idx="1"/>
          </p:nvPr>
        </p:nvSpPr>
        <p:spPr>
          <a:xfrm>
            <a:off x="1097278" y="1845734"/>
            <a:ext cx="5120642" cy="4023360"/>
          </a:xfrm>
        </p:spPr>
        <p:txBody>
          <a:bodyPr>
            <a:normAutofit/>
          </a:bodyPr>
          <a:lstStyle/>
          <a:p>
            <a:r>
              <a:rPr lang="en-US" sz="2400" dirty="0" smtClean="0"/>
              <a:t>Be prepared with clear examples and notes for clarity</a:t>
            </a:r>
          </a:p>
          <a:p>
            <a:r>
              <a:rPr lang="en-US" sz="2400" dirty="0" smtClean="0"/>
              <a:t>Open meeting effectively</a:t>
            </a:r>
          </a:p>
          <a:p>
            <a:r>
              <a:rPr lang="en-US" sz="2400" dirty="0" smtClean="0"/>
              <a:t>Encourage participation and self-assessment</a:t>
            </a:r>
          </a:p>
          <a:p>
            <a:r>
              <a:rPr lang="en-US" sz="2400" dirty="0" smtClean="0"/>
              <a:t>Reinforce desired behaviors</a:t>
            </a:r>
          </a:p>
          <a:p>
            <a:r>
              <a:rPr lang="en-US" sz="2400" dirty="0" smtClean="0"/>
              <a:t>Clearly define undesired behaviors</a:t>
            </a:r>
          </a:p>
        </p:txBody>
      </p:sp>
      <p:sp>
        <p:nvSpPr>
          <p:cNvPr id="6" name="Content Placeholder 5"/>
          <p:cNvSpPr>
            <a:spLocks noGrp="1"/>
          </p:cNvSpPr>
          <p:nvPr>
            <p:ph sz="half" idx="2"/>
          </p:nvPr>
        </p:nvSpPr>
        <p:spPr/>
        <p:txBody>
          <a:bodyPr>
            <a:normAutofit/>
          </a:bodyPr>
          <a:lstStyle/>
          <a:p>
            <a:r>
              <a:rPr lang="en-US" sz="2400" dirty="0"/>
              <a:t>Problem solve </a:t>
            </a:r>
            <a:r>
              <a:rPr lang="en-US" sz="2400" dirty="0" smtClean="0"/>
              <a:t>together, </a:t>
            </a:r>
            <a:r>
              <a:rPr lang="en-US" sz="2400" dirty="0"/>
              <a:t>provide </a:t>
            </a:r>
            <a:r>
              <a:rPr lang="en-US" sz="2400" dirty="0" smtClean="0"/>
              <a:t>suggestions as preceptor</a:t>
            </a:r>
            <a:endParaRPr lang="en-US" sz="2400" dirty="0"/>
          </a:p>
          <a:p>
            <a:r>
              <a:rPr lang="en-US" sz="2400" dirty="0"/>
              <a:t>Assess recipient’s understanding and acceptance of the </a:t>
            </a:r>
            <a:r>
              <a:rPr lang="en-US" sz="2400" dirty="0" smtClean="0"/>
              <a:t>feedback</a:t>
            </a:r>
          </a:p>
          <a:p>
            <a:r>
              <a:rPr lang="en-US" sz="2400" dirty="0" smtClean="0"/>
              <a:t>Allow for questions and clarification</a:t>
            </a:r>
            <a:endParaRPr lang="en-US" sz="2400" dirty="0"/>
          </a:p>
          <a:p>
            <a:r>
              <a:rPr lang="en-US" sz="2400" dirty="0"/>
              <a:t>Acknowledge </a:t>
            </a:r>
            <a:r>
              <a:rPr lang="en-US" sz="2400" dirty="0" smtClean="0"/>
              <a:t>perspective </a:t>
            </a:r>
            <a:r>
              <a:rPr lang="en-US" sz="2400" dirty="0"/>
              <a:t>and </a:t>
            </a:r>
            <a:r>
              <a:rPr lang="en-US" sz="2400" dirty="0" smtClean="0"/>
              <a:t>feelings</a:t>
            </a:r>
            <a:endParaRPr lang="en-US" sz="2400" dirty="0"/>
          </a:p>
          <a:p>
            <a:r>
              <a:rPr lang="en-US" sz="2400" dirty="0"/>
              <a:t>Close the meeting </a:t>
            </a:r>
            <a:r>
              <a:rPr lang="en-US" sz="2400" dirty="0" smtClean="0"/>
              <a:t>effectively</a:t>
            </a:r>
            <a:endParaRPr lang="en-US" sz="2400" dirty="0"/>
          </a:p>
          <a:p>
            <a:endParaRPr lang="en-US" sz="2200" dirty="0"/>
          </a:p>
          <a:p>
            <a:endParaRPr lang="en-US" dirty="0"/>
          </a:p>
        </p:txBody>
      </p:sp>
    </p:spTree>
    <p:extLst>
      <p:ext uri="{BB962C8B-B14F-4D97-AF65-F5344CB8AC3E}">
        <p14:creationId xmlns:p14="http://schemas.microsoft.com/office/powerpoint/2010/main" val="11232515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Tips for successful feedback sessions </a:t>
            </a:r>
            <a:endParaRPr lang="en-US" dirty="0"/>
          </a:p>
        </p:txBody>
      </p:sp>
      <p:sp>
        <p:nvSpPr>
          <p:cNvPr id="6" name="Content Placeholder 5"/>
          <p:cNvSpPr>
            <a:spLocks noGrp="1"/>
          </p:cNvSpPr>
          <p:nvPr>
            <p:ph idx="1"/>
          </p:nvPr>
        </p:nvSpPr>
        <p:spPr/>
        <p:txBody>
          <a:bodyPr>
            <a:normAutofit/>
          </a:bodyPr>
          <a:lstStyle/>
          <a:p>
            <a:r>
              <a:rPr lang="en-US" sz="2400" dirty="0" smtClean="0"/>
              <a:t>Be aware of yourself and how you are perceived: </a:t>
            </a:r>
          </a:p>
          <a:p>
            <a:pPr lvl="1"/>
            <a:r>
              <a:rPr lang="en-US" sz="2000" dirty="0"/>
              <a:t>Demonstrate positive regard for </a:t>
            </a:r>
            <a:r>
              <a:rPr lang="en-US" sz="2000" dirty="0" smtClean="0"/>
              <a:t>recipient</a:t>
            </a:r>
            <a:endParaRPr lang="en-US" sz="2000" dirty="0"/>
          </a:p>
          <a:p>
            <a:pPr lvl="1"/>
            <a:r>
              <a:rPr lang="en-US" sz="2000" dirty="0"/>
              <a:t>Involve recipient in </a:t>
            </a:r>
            <a:r>
              <a:rPr lang="en-US" sz="2000" dirty="0" smtClean="0"/>
              <a:t>process</a:t>
            </a:r>
          </a:p>
          <a:p>
            <a:pPr lvl="1"/>
            <a:r>
              <a:rPr lang="en-US" sz="2000" dirty="0" smtClean="0"/>
              <a:t>Focus </a:t>
            </a:r>
            <a:r>
              <a:rPr lang="en-US" sz="2000" dirty="0"/>
              <a:t>on specifics, not </a:t>
            </a:r>
            <a:r>
              <a:rPr lang="en-US" sz="2000" dirty="0" smtClean="0"/>
              <a:t>generalizations</a:t>
            </a:r>
          </a:p>
          <a:p>
            <a:pPr lvl="1"/>
            <a:r>
              <a:rPr lang="en-US" sz="2000" dirty="0" smtClean="0"/>
              <a:t>Use </a:t>
            </a:r>
            <a:r>
              <a:rPr lang="en-US" sz="2000" dirty="0"/>
              <a:t>descriptive, non-judgmental </a:t>
            </a:r>
            <a:r>
              <a:rPr lang="en-US" sz="2000" dirty="0" smtClean="0"/>
              <a:t>language</a:t>
            </a:r>
          </a:p>
          <a:p>
            <a:pPr lvl="1"/>
            <a:r>
              <a:rPr lang="en-US" sz="2000" dirty="0" smtClean="0"/>
              <a:t>Label </a:t>
            </a:r>
            <a:r>
              <a:rPr lang="en-US" sz="2000" dirty="0"/>
              <a:t>subjective data as </a:t>
            </a:r>
            <a:r>
              <a:rPr lang="en-US" sz="2000" dirty="0" smtClean="0"/>
              <a:t>such</a:t>
            </a:r>
          </a:p>
          <a:p>
            <a:pPr lvl="1"/>
            <a:r>
              <a:rPr lang="en-US" sz="2000" dirty="0" smtClean="0"/>
              <a:t>Focus </a:t>
            </a:r>
            <a:r>
              <a:rPr lang="en-US" sz="2000" dirty="0"/>
              <a:t>on remediable behaviors, feasible </a:t>
            </a:r>
            <a:r>
              <a:rPr lang="en-US" sz="2000" dirty="0" smtClean="0"/>
              <a:t>solutions</a:t>
            </a:r>
          </a:p>
          <a:p>
            <a:pPr lvl="1"/>
            <a:r>
              <a:rPr lang="en-US" sz="2000" dirty="0" smtClean="0"/>
              <a:t>Limit </a:t>
            </a:r>
            <a:r>
              <a:rPr lang="en-US" sz="2000" dirty="0"/>
              <a:t>amount of feedback to three or fewer </a:t>
            </a:r>
            <a:r>
              <a:rPr lang="en-US" sz="2000" dirty="0" smtClean="0"/>
              <a:t>observations</a:t>
            </a:r>
          </a:p>
          <a:p>
            <a:pPr lvl="1"/>
            <a:r>
              <a:rPr lang="en-US" sz="2000" dirty="0" smtClean="0"/>
              <a:t>Be </a:t>
            </a:r>
            <a:r>
              <a:rPr lang="en-US" sz="2000" dirty="0"/>
              <a:t>aware of own subjective feelings and assumptions, and manage them </a:t>
            </a:r>
            <a:r>
              <a:rPr lang="en-US" sz="2000" dirty="0" smtClean="0"/>
              <a:t>appropriately</a:t>
            </a:r>
          </a:p>
          <a:p>
            <a:pPr lvl="1"/>
            <a:r>
              <a:rPr lang="en-US" sz="2000" dirty="0" smtClean="0"/>
              <a:t>Listen</a:t>
            </a:r>
            <a:r>
              <a:rPr lang="en-US" sz="2000" dirty="0"/>
              <a:t>, understand recipient’s perspective and feelings</a:t>
            </a:r>
            <a:r>
              <a:rPr lang="fr-FR" sz="2000" dirty="0"/>
              <a:t>	</a:t>
            </a:r>
          </a:p>
          <a:p>
            <a:pPr lvl="1"/>
            <a:endParaRPr lang="en-US" dirty="0"/>
          </a:p>
        </p:txBody>
      </p:sp>
    </p:spTree>
    <p:extLst>
      <p:ext uri="{BB962C8B-B14F-4D97-AF65-F5344CB8AC3E}">
        <p14:creationId xmlns:p14="http://schemas.microsoft.com/office/powerpoint/2010/main" val="15961952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82380" y="2961806"/>
            <a:ext cx="2273300" cy="3581400"/>
          </a:xfrm>
          <a:prstGeom prst="rect">
            <a:avLst/>
          </a:prstGeom>
        </p:spPr>
      </p:pic>
      <p:sp>
        <p:nvSpPr>
          <p:cNvPr id="2" name="Title 1"/>
          <p:cNvSpPr>
            <a:spLocks noGrp="1"/>
          </p:cNvSpPr>
          <p:nvPr>
            <p:ph type="title"/>
          </p:nvPr>
        </p:nvSpPr>
        <p:spPr/>
        <p:txBody>
          <a:bodyPr/>
          <a:lstStyle/>
          <a:p>
            <a:r>
              <a:rPr lang="en-US" dirty="0" smtClean="0"/>
              <a:t>Addressing Performance Issues</a:t>
            </a:r>
            <a:endParaRPr lang="en-US" dirty="0"/>
          </a:p>
        </p:txBody>
      </p:sp>
    </p:spTree>
    <p:extLst>
      <p:ext uri="{BB962C8B-B14F-4D97-AF65-F5344CB8AC3E}">
        <p14:creationId xmlns:p14="http://schemas.microsoft.com/office/powerpoint/2010/main" val="160511551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Addressing Performance Issues</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497969931"/>
              </p:ext>
            </p:extLst>
          </p:nvPr>
        </p:nvGraphicFramePr>
        <p:xfrm>
          <a:off x="1096963" y="1846263"/>
          <a:ext cx="10058400"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17431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Addressing Performance Issues</a:t>
            </a:r>
            <a:br>
              <a:rPr lang="en-US" dirty="0" smtClean="0"/>
            </a:br>
            <a:r>
              <a:rPr lang="en-US" dirty="0" smtClean="0"/>
              <a:t>Acknowledgement of the Problem</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20775584"/>
              </p:ext>
            </p:extLst>
          </p:nvPr>
        </p:nvGraphicFramePr>
        <p:xfrm>
          <a:off x="1096963" y="1846263"/>
          <a:ext cx="10058400"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1041301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Addressing Performance Issues</a:t>
            </a:r>
            <a:br>
              <a:rPr lang="en-US" dirty="0" smtClean="0"/>
            </a:br>
            <a:r>
              <a:rPr lang="en-US" dirty="0" smtClean="0"/>
              <a:t>No Acknowledgement of the Problem</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33605688"/>
              </p:ext>
            </p:extLst>
          </p:nvPr>
        </p:nvGraphicFramePr>
        <p:xfrm>
          <a:off x="1096963" y="1846263"/>
          <a:ext cx="10058400" cy="40227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408645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Let’s Practice</a:t>
            </a:r>
            <a:endParaRPr lang="en-US" dirty="0"/>
          </a:p>
        </p:txBody>
      </p:sp>
    </p:spTree>
    <p:extLst>
      <p:ext uri="{BB962C8B-B14F-4D97-AF65-F5344CB8AC3E}">
        <p14:creationId xmlns:p14="http://schemas.microsoft.com/office/powerpoint/2010/main" val="20094478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 </a:t>
            </a:r>
            <a:endParaRPr lang="en-US" dirty="0"/>
          </a:p>
        </p:txBody>
      </p:sp>
      <p:sp>
        <p:nvSpPr>
          <p:cNvPr id="3" name="Content Placeholder 2"/>
          <p:cNvSpPr>
            <a:spLocks noGrp="1"/>
          </p:cNvSpPr>
          <p:nvPr>
            <p:ph idx="1"/>
          </p:nvPr>
        </p:nvSpPr>
        <p:spPr/>
        <p:txBody>
          <a:bodyPr>
            <a:normAutofit/>
          </a:bodyPr>
          <a:lstStyle/>
          <a:p>
            <a:endParaRPr lang="en-US" sz="3600" dirty="0" smtClean="0"/>
          </a:p>
          <a:p>
            <a:endParaRPr lang="en-US" sz="3600" dirty="0"/>
          </a:p>
          <a:p>
            <a:r>
              <a:rPr lang="en-US" sz="3600" dirty="0" smtClean="0"/>
              <a:t>Explain how to provide timely, constructive, and criteria-based feedback effectively.	</a:t>
            </a:r>
            <a:endParaRPr lang="en-US" sz="3600" dirty="0"/>
          </a:p>
        </p:txBody>
      </p:sp>
    </p:spTree>
    <p:extLst>
      <p:ext uri="{BB962C8B-B14F-4D97-AF65-F5344CB8AC3E}">
        <p14:creationId xmlns:p14="http://schemas.microsoft.com/office/powerpoint/2010/main" val="36099922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P4 Student on APPE Rotation</a:t>
            </a:r>
            <a:endParaRPr lang="en-US" dirty="0"/>
          </a:p>
        </p:txBody>
      </p:sp>
      <p:sp>
        <p:nvSpPr>
          <p:cNvPr id="5" name="Content Placeholder 4"/>
          <p:cNvSpPr>
            <a:spLocks noGrp="1"/>
          </p:cNvSpPr>
          <p:nvPr>
            <p:ph idx="1"/>
          </p:nvPr>
        </p:nvSpPr>
        <p:spPr/>
        <p:txBody>
          <a:bodyPr>
            <a:normAutofit fontScale="92500" lnSpcReduction="20000"/>
          </a:bodyPr>
          <a:lstStyle/>
          <a:p>
            <a:r>
              <a:rPr lang="en-US" sz="3200" dirty="0"/>
              <a:t>You require students to obtain a </a:t>
            </a:r>
            <a:r>
              <a:rPr lang="en-US" sz="3200" dirty="0" smtClean="0"/>
              <a:t>complete medication </a:t>
            </a:r>
            <a:r>
              <a:rPr lang="en-US" sz="3200" dirty="0"/>
              <a:t>history from patients as part of their fourth-year advanced pharmacy practice </a:t>
            </a:r>
            <a:r>
              <a:rPr lang="en-US" sz="3200" dirty="0" smtClean="0"/>
              <a:t>experience at your site. During the discussion of the patient, one of your students clearly </a:t>
            </a:r>
            <a:r>
              <a:rPr lang="en-US" sz="3200" dirty="0"/>
              <a:t>only </a:t>
            </a:r>
            <a:r>
              <a:rPr lang="en-US" sz="3200" dirty="0" smtClean="0"/>
              <a:t>documented the </a:t>
            </a:r>
            <a:r>
              <a:rPr lang="en-US" sz="3200" dirty="0"/>
              <a:t>medication names and did not evaluate the </a:t>
            </a:r>
            <a:r>
              <a:rPr lang="en-US" sz="3200" dirty="0" smtClean="0"/>
              <a:t>dose, timing, reason </a:t>
            </a:r>
            <a:r>
              <a:rPr lang="en-US" sz="3200" dirty="0"/>
              <a:t>for </a:t>
            </a:r>
            <a:r>
              <a:rPr lang="en-US" sz="3200" dirty="0" smtClean="0"/>
              <a:t>use, patient adherence or patient understanding of the medications, </a:t>
            </a:r>
            <a:r>
              <a:rPr lang="en-US" sz="3200" dirty="0"/>
              <a:t>which was a vital component of the </a:t>
            </a:r>
            <a:r>
              <a:rPr lang="en-US" sz="3200" dirty="0" smtClean="0"/>
              <a:t>instructions.  </a:t>
            </a:r>
            <a:r>
              <a:rPr lang="en-US" sz="3200" dirty="0"/>
              <a:t>You are upset because this student has neglected this information in the past, and you have told him or her to include it in the future. You </a:t>
            </a:r>
            <a:r>
              <a:rPr lang="en-US" sz="3200" dirty="0" smtClean="0"/>
              <a:t>abruptly end the conversation and tell the student to go figure out what is missing and return to you when they are ready to have an informed discussion.</a:t>
            </a:r>
            <a:endParaRPr lang="en-US" dirty="0"/>
          </a:p>
        </p:txBody>
      </p:sp>
    </p:spTree>
    <p:extLst>
      <p:ext uri="{BB962C8B-B14F-4D97-AF65-F5344CB8AC3E}">
        <p14:creationId xmlns:p14="http://schemas.microsoft.com/office/powerpoint/2010/main" val="108003012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P4 Student on APPE Rotation</a:t>
            </a:r>
          </a:p>
        </p:txBody>
      </p:sp>
      <p:sp>
        <p:nvSpPr>
          <p:cNvPr id="3" name="Content Placeholder 2"/>
          <p:cNvSpPr>
            <a:spLocks noGrp="1"/>
          </p:cNvSpPr>
          <p:nvPr>
            <p:ph idx="1"/>
          </p:nvPr>
        </p:nvSpPr>
        <p:spPr/>
        <p:txBody>
          <a:bodyPr>
            <a:noAutofit/>
          </a:bodyPr>
          <a:lstStyle/>
          <a:p>
            <a:r>
              <a:rPr lang="en-US" sz="2400" dirty="0"/>
              <a:t>Review student’s understanding of expectations to ensure clarity</a:t>
            </a:r>
          </a:p>
          <a:p>
            <a:r>
              <a:rPr lang="en-US" sz="2400" dirty="0"/>
              <a:t>Ask what elements the student/resident thinks should be </a:t>
            </a:r>
            <a:r>
              <a:rPr lang="en-US" sz="2400" dirty="0" smtClean="0"/>
              <a:t>included and why</a:t>
            </a:r>
            <a:endParaRPr lang="en-US" sz="2400" dirty="0"/>
          </a:p>
          <a:p>
            <a:r>
              <a:rPr lang="en-US" sz="2400" dirty="0"/>
              <a:t>Discuss elements preceptor thinks should be </a:t>
            </a:r>
            <a:r>
              <a:rPr lang="en-US" sz="2400" dirty="0" smtClean="0"/>
              <a:t>included and why</a:t>
            </a:r>
            <a:endParaRPr lang="en-US" sz="2400" dirty="0"/>
          </a:p>
          <a:p>
            <a:r>
              <a:rPr lang="en-US" sz="2400" dirty="0"/>
              <a:t>Reconcile the differences and reasons</a:t>
            </a:r>
          </a:p>
          <a:p>
            <a:r>
              <a:rPr lang="en-US" sz="2400" dirty="0"/>
              <a:t>Point out exact missing elements and discuss what should be different – problem solve</a:t>
            </a:r>
          </a:p>
          <a:p>
            <a:r>
              <a:rPr lang="en-US" sz="2400" dirty="0"/>
              <a:t>If possible, re-attempt and re-evaluate the exercise as soon as possible and reinforce positive behaviors </a:t>
            </a:r>
          </a:p>
          <a:p>
            <a:r>
              <a:rPr lang="en-US" sz="2400" dirty="0"/>
              <a:t>Document and </a:t>
            </a:r>
            <a:r>
              <a:rPr lang="en-US" sz="2400" dirty="0" smtClean="0"/>
              <a:t>compare </a:t>
            </a:r>
            <a:r>
              <a:rPr lang="en-US" sz="2400" dirty="0"/>
              <a:t>periodically and at the </a:t>
            </a:r>
            <a:r>
              <a:rPr lang="en-US" sz="2400" dirty="0" smtClean="0"/>
              <a:t>end</a:t>
            </a:r>
            <a:endParaRPr lang="en-US" sz="2400" dirty="0"/>
          </a:p>
        </p:txBody>
      </p:sp>
    </p:spTree>
    <p:extLst>
      <p:ext uri="{BB962C8B-B14F-4D97-AF65-F5344CB8AC3E}">
        <p14:creationId xmlns:p14="http://schemas.microsoft.com/office/powerpoint/2010/main" val="138472551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PGY1 Resident on Rotation</a:t>
            </a:r>
            <a:endParaRPr lang="en-US" dirty="0"/>
          </a:p>
        </p:txBody>
      </p:sp>
      <p:sp>
        <p:nvSpPr>
          <p:cNvPr id="3" name="Content Placeholder 2"/>
          <p:cNvSpPr>
            <a:spLocks noGrp="1"/>
          </p:cNvSpPr>
          <p:nvPr>
            <p:ph idx="1"/>
          </p:nvPr>
        </p:nvSpPr>
        <p:spPr/>
        <p:txBody>
          <a:bodyPr>
            <a:noAutofit/>
          </a:bodyPr>
          <a:lstStyle/>
          <a:p>
            <a:r>
              <a:rPr lang="en-US" sz="3200" dirty="0"/>
              <a:t>You are a residency preceptor at your hospital. You ask the resident on your rotation to develop a plan for a new service you plan to start. The resident submits the plan to you, but it does not include the specific features that you asked for. You perceive this resident to be sensitive, and you do not want to sound unappreciative or critical. So you tell the resident, “Thank you for working on this. There are a few things missing, such as how patients can be referred to us, but it looks good.”</a:t>
            </a:r>
          </a:p>
        </p:txBody>
      </p:sp>
    </p:spTree>
    <p:extLst>
      <p:ext uri="{BB962C8B-B14F-4D97-AF65-F5344CB8AC3E}">
        <p14:creationId xmlns:p14="http://schemas.microsoft.com/office/powerpoint/2010/main" val="33127727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PGY1 Resident on Rotation</a:t>
            </a:r>
            <a:endParaRPr lang="en-US" dirty="0"/>
          </a:p>
        </p:txBody>
      </p:sp>
      <p:sp>
        <p:nvSpPr>
          <p:cNvPr id="3" name="Content Placeholder 2"/>
          <p:cNvSpPr>
            <a:spLocks noGrp="1"/>
          </p:cNvSpPr>
          <p:nvPr>
            <p:ph idx="1"/>
          </p:nvPr>
        </p:nvSpPr>
        <p:spPr/>
        <p:txBody>
          <a:bodyPr>
            <a:normAutofit lnSpcReduction="10000"/>
          </a:bodyPr>
          <a:lstStyle/>
          <a:p>
            <a:r>
              <a:rPr lang="en-US" sz="2800" dirty="0"/>
              <a:t>Review the specific elements you asked for and what has been </a:t>
            </a:r>
            <a:r>
              <a:rPr lang="en-US" sz="2800" dirty="0" smtClean="0"/>
              <a:t>presented</a:t>
            </a:r>
            <a:endParaRPr lang="en-US" sz="1000" dirty="0"/>
          </a:p>
          <a:p>
            <a:r>
              <a:rPr lang="en-US" sz="2800" dirty="0"/>
              <a:t>Encourage </a:t>
            </a:r>
            <a:r>
              <a:rPr lang="en-US" sz="2800" dirty="0" smtClean="0"/>
              <a:t>self-assessment</a:t>
            </a:r>
            <a:endParaRPr lang="en-US" sz="1050" dirty="0"/>
          </a:p>
          <a:p>
            <a:r>
              <a:rPr lang="en-US" sz="2800" dirty="0" smtClean="0"/>
              <a:t>Determine which elements are missing and why</a:t>
            </a:r>
            <a:endParaRPr lang="en-US" sz="1050" dirty="0" smtClean="0"/>
          </a:p>
          <a:p>
            <a:r>
              <a:rPr lang="en-US" sz="2800" dirty="0" smtClean="0"/>
              <a:t>Problem solve to get the desired results</a:t>
            </a:r>
            <a:endParaRPr lang="en-US" sz="1050" dirty="0" smtClean="0"/>
          </a:p>
          <a:p>
            <a:r>
              <a:rPr lang="en-US" sz="2800" dirty="0" smtClean="0"/>
              <a:t>Assess understanding</a:t>
            </a:r>
            <a:endParaRPr lang="en-US" sz="1050" dirty="0" smtClean="0"/>
          </a:p>
          <a:p>
            <a:r>
              <a:rPr lang="en-US" sz="2800" dirty="0" smtClean="0"/>
              <a:t>Be open to comments</a:t>
            </a:r>
            <a:endParaRPr lang="en-US" sz="1050" dirty="0" smtClean="0"/>
          </a:p>
          <a:p>
            <a:r>
              <a:rPr lang="en-US" sz="2800" dirty="0" smtClean="0"/>
              <a:t>Review and Redo</a:t>
            </a:r>
          </a:p>
          <a:p>
            <a:endParaRPr lang="en-US" dirty="0"/>
          </a:p>
        </p:txBody>
      </p:sp>
    </p:spTree>
    <p:extLst>
      <p:ext uri="{BB962C8B-B14F-4D97-AF65-F5344CB8AC3E}">
        <p14:creationId xmlns:p14="http://schemas.microsoft.com/office/powerpoint/2010/main" val="202877702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Consider how you would evaluate</a:t>
            </a:r>
            <a:r>
              <a:rPr lang="is-IS" dirty="0" smtClean="0"/>
              <a:t>…</a:t>
            </a:r>
            <a:endParaRPr lang="en-US" dirty="0"/>
          </a:p>
        </p:txBody>
      </p:sp>
      <p:sp>
        <p:nvSpPr>
          <p:cNvPr id="3" name="Content Placeholder 2"/>
          <p:cNvSpPr>
            <a:spLocks noGrp="1"/>
          </p:cNvSpPr>
          <p:nvPr>
            <p:ph idx="1"/>
          </p:nvPr>
        </p:nvSpPr>
        <p:spPr/>
        <p:txBody>
          <a:bodyPr>
            <a:normAutofit/>
          </a:bodyPr>
          <a:lstStyle/>
          <a:p>
            <a:r>
              <a:rPr lang="en-US" sz="2400" dirty="0"/>
              <a:t>Student/Resident that does “everything right</a:t>
            </a:r>
            <a:r>
              <a:rPr lang="en-US" sz="2400" dirty="0" smtClean="0"/>
              <a:t>”.</a:t>
            </a:r>
            <a:endParaRPr lang="en-US" sz="900" dirty="0"/>
          </a:p>
          <a:p>
            <a:r>
              <a:rPr lang="en-US" sz="2400" dirty="0" smtClean="0"/>
              <a:t>Student/Resident </a:t>
            </a:r>
            <a:r>
              <a:rPr lang="en-US" sz="2400" dirty="0"/>
              <a:t>that “knows it all</a:t>
            </a:r>
            <a:r>
              <a:rPr lang="en-US" sz="2400" dirty="0" smtClean="0"/>
              <a:t>”.</a:t>
            </a:r>
            <a:endParaRPr lang="en-US" sz="900" dirty="0"/>
          </a:p>
          <a:p>
            <a:r>
              <a:rPr lang="en-US" sz="2400" dirty="0"/>
              <a:t>Student/Resident that seems to need additional help or even remediation</a:t>
            </a:r>
            <a:r>
              <a:rPr lang="en-US" sz="2400" dirty="0" smtClean="0"/>
              <a:t>.</a:t>
            </a:r>
            <a:endParaRPr lang="en-US" sz="900" dirty="0"/>
          </a:p>
          <a:p>
            <a:r>
              <a:rPr lang="en-US" sz="2400" dirty="0"/>
              <a:t>Residents and students on rotation at the same time</a:t>
            </a:r>
            <a:r>
              <a:rPr lang="en-US" sz="2400" dirty="0" smtClean="0"/>
              <a:t>.</a:t>
            </a:r>
            <a:endParaRPr lang="en-US" sz="900" dirty="0"/>
          </a:p>
          <a:p>
            <a:r>
              <a:rPr lang="en-US" sz="2400" dirty="0"/>
              <a:t>Students on rotation at the same time</a:t>
            </a:r>
            <a:r>
              <a:rPr lang="en-US" sz="2400" dirty="0" smtClean="0"/>
              <a:t>.</a:t>
            </a:r>
            <a:endParaRPr lang="en-US" sz="900" dirty="0"/>
          </a:p>
          <a:p>
            <a:r>
              <a:rPr lang="en-US" sz="2400" dirty="0"/>
              <a:t>Evaluating presentations and in-services</a:t>
            </a:r>
            <a:r>
              <a:rPr lang="en-US" sz="2400" dirty="0" smtClean="0"/>
              <a:t>.</a:t>
            </a:r>
            <a:endParaRPr lang="en-US" sz="900" dirty="0"/>
          </a:p>
          <a:p>
            <a:r>
              <a:rPr lang="en-US" sz="2400" dirty="0" smtClean="0"/>
              <a:t>Evaluating </a:t>
            </a:r>
            <a:r>
              <a:rPr lang="en-US" sz="2400" dirty="0"/>
              <a:t>personal behaviors that are inappropriate</a:t>
            </a:r>
            <a:r>
              <a:rPr lang="en-US" sz="2400" dirty="0" smtClean="0"/>
              <a:t>.</a:t>
            </a:r>
            <a:endParaRPr lang="en-US" sz="1000" dirty="0"/>
          </a:p>
          <a:p>
            <a:r>
              <a:rPr lang="en-US" sz="2400" dirty="0"/>
              <a:t>Students/Residents with medical/mental complications.</a:t>
            </a:r>
          </a:p>
        </p:txBody>
      </p:sp>
    </p:spTree>
    <p:extLst>
      <p:ext uri="{BB962C8B-B14F-4D97-AF65-F5344CB8AC3E}">
        <p14:creationId xmlns:p14="http://schemas.microsoft.com/office/powerpoint/2010/main" val="27342192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a:t>
            </a:r>
            <a:endParaRPr lang="en-US" dirty="0"/>
          </a:p>
        </p:txBody>
      </p:sp>
      <p:sp>
        <p:nvSpPr>
          <p:cNvPr id="3" name="Content Placeholder 2"/>
          <p:cNvSpPr>
            <a:spLocks noGrp="1"/>
          </p:cNvSpPr>
          <p:nvPr>
            <p:ph idx="1"/>
          </p:nvPr>
        </p:nvSpPr>
        <p:spPr/>
        <p:txBody>
          <a:bodyPr/>
          <a:lstStyle/>
          <a:p>
            <a:pPr>
              <a:lnSpc>
                <a:spcPct val="100000"/>
              </a:lnSpc>
            </a:pPr>
            <a:r>
              <a:rPr lang="en-US" dirty="0"/>
              <a:t>All are tips for successful feedback sessions </a:t>
            </a:r>
            <a:r>
              <a:rPr lang="en-US" dirty="0" smtClean="0"/>
              <a:t>except:</a:t>
            </a:r>
          </a:p>
          <a:p>
            <a:pPr marL="457200" indent="-457200">
              <a:lnSpc>
                <a:spcPct val="100000"/>
              </a:lnSpc>
              <a:buFont typeface="+mj-lt"/>
              <a:buAutoNum type="alphaUcPeriod"/>
            </a:pPr>
            <a:r>
              <a:rPr lang="en-US" dirty="0" smtClean="0"/>
              <a:t>Encourage </a:t>
            </a:r>
            <a:r>
              <a:rPr lang="en-US" dirty="0"/>
              <a:t>participation and </a:t>
            </a:r>
            <a:r>
              <a:rPr lang="en-US" dirty="0" smtClean="0"/>
              <a:t>self-assessment</a:t>
            </a:r>
          </a:p>
          <a:p>
            <a:pPr marL="457200" indent="-457200">
              <a:lnSpc>
                <a:spcPct val="100000"/>
              </a:lnSpc>
              <a:buFont typeface="+mj-lt"/>
              <a:buAutoNum type="alphaUcPeriod"/>
            </a:pPr>
            <a:r>
              <a:rPr lang="en-US" dirty="0" smtClean="0"/>
              <a:t>Provide </a:t>
            </a:r>
            <a:r>
              <a:rPr lang="en-US" dirty="0"/>
              <a:t>vague examples of </a:t>
            </a:r>
            <a:r>
              <a:rPr lang="en-US" dirty="0" smtClean="0"/>
              <a:t>expectations</a:t>
            </a:r>
          </a:p>
          <a:p>
            <a:pPr marL="457200" indent="-457200">
              <a:lnSpc>
                <a:spcPct val="100000"/>
              </a:lnSpc>
              <a:buFont typeface="+mj-lt"/>
              <a:buAutoNum type="alphaUcPeriod"/>
            </a:pPr>
            <a:r>
              <a:rPr lang="en-US" smtClean="0"/>
              <a:t>Reinforce </a:t>
            </a:r>
            <a:r>
              <a:rPr lang="en-US"/>
              <a:t>desired </a:t>
            </a:r>
            <a:r>
              <a:rPr lang="en-US" smtClean="0"/>
              <a:t>behaviors</a:t>
            </a:r>
            <a:endParaRPr lang="en-US" smtClean="0"/>
          </a:p>
          <a:p>
            <a:pPr marL="457200" indent="-457200">
              <a:lnSpc>
                <a:spcPct val="100000"/>
              </a:lnSpc>
              <a:buFont typeface="+mj-lt"/>
              <a:buAutoNum type="alphaUcPeriod"/>
            </a:pPr>
            <a:r>
              <a:rPr lang="en-US" smtClean="0"/>
              <a:t>Acknowledge </a:t>
            </a:r>
            <a:r>
              <a:rPr lang="en-US" dirty="0"/>
              <a:t>perspective and feelings</a:t>
            </a:r>
          </a:p>
        </p:txBody>
      </p:sp>
    </p:spTree>
    <p:extLst>
      <p:ext uri="{BB962C8B-B14F-4D97-AF65-F5344CB8AC3E}">
        <p14:creationId xmlns:p14="http://schemas.microsoft.com/office/powerpoint/2010/main" val="11420703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References </a:t>
            </a:r>
            <a:endParaRPr lang="en-US" dirty="0"/>
          </a:p>
        </p:txBody>
      </p:sp>
      <p:sp>
        <p:nvSpPr>
          <p:cNvPr id="6" name="Content Placeholder 5"/>
          <p:cNvSpPr>
            <a:spLocks noGrp="1"/>
          </p:cNvSpPr>
          <p:nvPr>
            <p:ph idx="1"/>
          </p:nvPr>
        </p:nvSpPr>
        <p:spPr/>
        <p:txBody>
          <a:bodyPr>
            <a:normAutofit fontScale="92500" lnSpcReduction="20000"/>
          </a:bodyPr>
          <a:lstStyle/>
          <a:p>
            <a:r>
              <a:rPr lang="en-US" dirty="0" smtClean="0"/>
              <a:t>Accreditation Council for Pharmacy </a:t>
            </a:r>
            <a:r>
              <a:rPr lang="en-US" dirty="0"/>
              <a:t>Education Standards 2016 - </a:t>
            </a:r>
            <a:r>
              <a:rPr lang="en-US" dirty="0">
                <a:hlinkClick r:id="rId2"/>
              </a:rPr>
              <a:t>https://</a:t>
            </a:r>
            <a:r>
              <a:rPr lang="en-US" dirty="0" smtClean="0">
                <a:hlinkClick r:id="rId2"/>
              </a:rPr>
              <a:t>www.acpe-accredit.org/deans/StandardsRevision.asp</a:t>
            </a:r>
            <a:r>
              <a:rPr lang="en-US" dirty="0" smtClean="0"/>
              <a:t> </a:t>
            </a:r>
          </a:p>
          <a:p>
            <a:r>
              <a:rPr lang="en-US" dirty="0" smtClean="0"/>
              <a:t>American Society of Health-System Pharmacists </a:t>
            </a:r>
            <a:r>
              <a:rPr lang="en-US" dirty="0"/>
              <a:t>Accreditation Standard PGY1 - </a:t>
            </a:r>
            <a:r>
              <a:rPr lang="en-US" dirty="0">
                <a:hlinkClick r:id="rId3"/>
              </a:rPr>
              <a:t>http://</a:t>
            </a:r>
            <a:r>
              <a:rPr lang="en-US" dirty="0" smtClean="0">
                <a:hlinkClick r:id="rId3"/>
              </a:rPr>
              <a:t>www.ashp.org/DocLibrary/Residents/ASO-PGY1-Residency-Accreditation-Standard.pdf</a:t>
            </a:r>
            <a:r>
              <a:rPr lang="en-US" dirty="0" smtClean="0"/>
              <a:t> </a:t>
            </a:r>
          </a:p>
          <a:p>
            <a:r>
              <a:rPr lang="en-US" dirty="0"/>
              <a:t>Providing feedback to enhance pharmacy students’ performance. Am J Health Syst Pharm December 15, 2007 64:2542-2545; doi:10.2146/ajhp070316</a:t>
            </a:r>
          </a:p>
          <a:p>
            <a:r>
              <a:rPr lang="en-US" dirty="0"/>
              <a:t>Chur-Hansen A, Koopowitz LF. Formative feedback in teaching undergraduate psychiatry. Acad Psychiatry. 2005; 29:66–8</a:t>
            </a:r>
          </a:p>
          <a:p>
            <a:r>
              <a:rPr lang="en-US" dirty="0"/>
              <a:t>Kern DE. Confronting Individuals About Performance Problems. Johns Hopkins Faculty Development Program for Clinician-Educators. (Supplement to Handout) </a:t>
            </a:r>
          </a:p>
          <a:p>
            <a:r>
              <a:rPr lang="en-US" dirty="0"/>
              <a:t>Eliciting Feedback. Johns Hopkins Faculty Development Program for Clinician-Educators. (Supplement to Handout) </a:t>
            </a:r>
          </a:p>
          <a:p>
            <a:r>
              <a:rPr lang="en-US" dirty="0"/>
              <a:t>Staying Alive in Principle Five: Ideas on Where to Begin; </a:t>
            </a:r>
            <a:r>
              <a:rPr lang="en-US" dirty="0">
                <a:hlinkClick r:id="rId4"/>
              </a:rPr>
              <a:t>http://www.ashp.org/DocLibrary/Education/Webinars/Pearls-Residency-Preceptors.aspx</a:t>
            </a:r>
            <a:endParaRPr lang="en-US" dirty="0"/>
          </a:p>
          <a:p>
            <a:endParaRPr lang="en-US" dirty="0"/>
          </a:p>
        </p:txBody>
      </p:sp>
    </p:spTree>
    <p:extLst>
      <p:ext uri="{BB962C8B-B14F-4D97-AF65-F5344CB8AC3E}">
        <p14:creationId xmlns:p14="http://schemas.microsoft.com/office/powerpoint/2010/main" val="29020193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00051" y="207806"/>
            <a:ext cx="10058400" cy="3566160"/>
          </a:xfrm>
        </p:spPr>
        <p:txBody>
          <a:bodyPr>
            <a:noAutofit/>
          </a:bodyPr>
          <a:lstStyle/>
          <a:p>
            <a:pPr algn="ctr"/>
            <a:r>
              <a:rPr lang="en-US" sz="6000" dirty="0" smtClean="0"/>
              <a:t>Pharmacy Precepting Pearls of Practice</a:t>
            </a:r>
            <a:br>
              <a:rPr lang="en-US" sz="6000" dirty="0" smtClean="0"/>
            </a:br>
            <a:r>
              <a:rPr lang="en-US" sz="800" dirty="0" smtClean="0"/>
              <a:t/>
            </a:r>
            <a:br>
              <a:rPr lang="en-US" sz="800" dirty="0" smtClean="0"/>
            </a:br>
            <a:r>
              <a:rPr lang="en-US" sz="800" dirty="0"/>
              <a:t/>
            </a:r>
            <a:br>
              <a:rPr lang="en-US" sz="800" dirty="0"/>
            </a:br>
            <a:r>
              <a:rPr lang="en-US" sz="800" dirty="0" smtClean="0"/>
              <a:t/>
            </a:r>
            <a:br>
              <a:rPr lang="en-US" sz="800" dirty="0" smtClean="0"/>
            </a:br>
            <a:r>
              <a:rPr lang="en-US" sz="6000" dirty="0" smtClean="0"/>
              <a:t>Providing Criteria-Based Feedback</a:t>
            </a:r>
            <a:endParaRPr lang="en-US" sz="6000" dirty="0"/>
          </a:p>
        </p:txBody>
      </p:sp>
      <p:sp>
        <p:nvSpPr>
          <p:cNvPr id="4" name="Subtitle 3"/>
          <p:cNvSpPr>
            <a:spLocks noGrp="1"/>
          </p:cNvSpPr>
          <p:nvPr>
            <p:ph type="subTitle" idx="1"/>
          </p:nvPr>
        </p:nvSpPr>
        <p:spPr>
          <a:xfrm>
            <a:off x="1100051" y="4455620"/>
            <a:ext cx="10058400" cy="1732237"/>
          </a:xfrm>
        </p:spPr>
        <p:txBody>
          <a:bodyPr>
            <a:normAutofit fontScale="92500" lnSpcReduction="10000"/>
          </a:bodyPr>
          <a:lstStyle/>
          <a:p>
            <a:r>
              <a:rPr lang="en-US" dirty="0" smtClean="0"/>
              <a:t>Lanita S. white, pharm.d.</a:t>
            </a:r>
          </a:p>
          <a:p>
            <a:r>
              <a:rPr lang="en-US" dirty="0" smtClean="0"/>
              <a:t>Assistant professor, department of pharmacy practice</a:t>
            </a:r>
          </a:p>
          <a:p>
            <a:r>
              <a:rPr lang="en-US" dirty="0" smtClean="0"/>
              <a:t>Director, 12</a:t>
            </a:r>
            <a:r>
              <a:rPr lang="en-US" baseline="30000" dirty="0" smtClean="0"/>
              <a:t>th</a:t>
            </a:r>
            <a:r>
              <a:rPr lang="en-US" dirty="0" smtClean="0"/>
              <a:t> Street health and wellness center</a:t>
            </a:r>
          </a:p>
          <a:p>
            <a:r>
              <a:rPr lang="en-US" dirty="0" smtClean="0"/>
              <a:t>University of arkansas for medical sciences</a:t>
            </a:r>
          </a:p>
          <a:p>
            <a:endParaRPr lang="en-US" dirty="0"/>
          </a:p>
        </p:txBody>
      </p:sp>
    </p:spTree>
    <p:extLst>
      <p:ext uri="{BB962C8B-B14F-4D97-AF65-F5344CB8AC3E}">
        <p14:creationId xmlns:p14="http://schemas.microsoft.com/office/powerpoint/2010/main" val="15419230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Questions?</a:t>
            </a:r>
            <a:endParaRPr lang="en-US" dirty="0"/>
          </a:p>
        </p:txBody>
      </p:sp>
      <p:sp>
        <p:nvSpPr>
          <p:cNvPr id="5" name="Text Placeholder 4"/>
          <p:cNvSpPr>
            <a:spLocks noGrp="1"/>
          </p:cNvSpPr>
          <p:nvPr>
            <p:ph type="body" idx="1"/>
          </p:nvPr>
        </p:nvSpPr>
        <p:spPr>
          <a:xfrm>
            <a:off x="1097280" y="4453127"/>
            <a:ext cx="10058400" cy="1707829"/>
          </a:xfrm>
        </p:spPr>
        <p:txBody>
          <a:bodyPr>
            <a:normAutofit/>
          </a:bodyPr>
          <a:lstStyle/>
          <a:p>
            <a:pPr lvl="0"/>
            <a:r>
              <a:rPr lang="en-US" dirty="0">
                <a:solidFill>
                  <a:schemeClr val="tx1"/>
                </a:solidFill>
                <a:latin typeface="+mn-lt"/>
                <a:ea typeface="Calibri"/>
                <a:cs typeface="Calibri"/>
                <a:sym typeface="Calibri"/>
              </a:rPr>
              <a:t>Kim Young, </a:t>
            </a:r>
            <a:r>
              <a:rPr lang="en-US" dirty="0" smtClean="0">
                <a:solidFill>
                  <a:schemeClr val="tx1"/>
                </a:solidFill>
                <a:latin typeface="+mn-lt"/>
                <a:ea typeface="Calibri"/>
                <a:cs typeface="Calibri"/>
                <a:sym typeface="Calibri"/>
              </a:rPr>
              <a:t>Pharm.D., </a:t>
            </a:r>
            <a:r>
              <a:rPr lang="en-US" dirty="0">
                <a:solidFill>
                  <a:schemeClr val="tx1"/>
                </a:solidFill>
                <a:latin typeface="+mn-lt"/>
                <a:ea typeface="Calibri"/>
                <a:cs typeface="Calibri"/>
                <a:sym typeface="Calibri"/>
              </a:rPr>
              <a:t>BCPS</a:t>
            </a:r>
          </a:p>
          <a:p>
            <a:r>
              <a:rPr lang="en-US" dirty="0">
                <a:solidFill>
                  <a:schemeClr val="tx1"/>
                </a:solidFill>
                <a:latin typeface="+mn-lt"/>
              </a:rPr>
              <a:t>Debbie Waggoner, Pharm.D., </a:t>
            </a:r>
            <a:r>
              <a:rPr lang="en-US" dirty="0" smtClean="0">
                <a:solidFill>
                  <a:schemeClr val="tx1"/>
                </a:solidFill>
                <a:latin typeface="+mn-lt"/>
              </a:rPr>
              <a:t>BCNP</a:t>
            </a:r>
          </a:p>
          <a:p>
            <a:r>
              <a:rPr lang="en-US" dirty="0" smtClean="0">
                <a:solidFill>
                  <a:schemeClr val="tx1"/>
                </a:solidFill>
                <a:latin typeface="+mn-lt"/>
              </a:rPr>
              <a:t>Lanita White, </a:t>
            </a:r>
            <a:r>
              <a:rPr lang="en-US" dirty="0" err="1" smtClean="0">
                <a:solidFill>
                  <a:schemeClr val="tx1"/>
                </a:solidFill>
                <a:latin typeface="+mn-lt"/>
              </a:rPr>
              <a:t>pharm.D.</a:t>
            </a:r>
            <a:endParaRPr lang="en-US" dirty="0">
              <a:solidFill>
                <a:schemeClr val="tx1"/>
              </a:solidFill>
              <a:latin typeface="+mn-lt"/>
            </a:endParaRPr>
          </a:p>
          <a:p>
            <a:endParaRPr lang="en-US" dirty="0">
              <a:latin typeface="+mn-lt"/>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38815" y="1113282"/>
            <a:ext cx="2857500" cy="2857500"/>
          </a:xfrm>
          <a:prstGeom prst="rect">
            <a:avLst/>
          </a:prstGeom>
        </p:spPr>
      </p:pic>
    </p:spTree>
    <p:extLst>
      <p:ext uri="{BB962C8B-B14F-4D97-AF65-F5344CB8AC3E}">
        <p14:creationId xmlns:p14="http://schemas.microsoft.com/office/powerpoint/2010/main" val="16699510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67780" y="3251200"/>
            <a:ext cx="3175000" cy="2565400"/>
          </a:xfrm>
          <a:prstGeom prst="rect">
            <a:avLst/>
          </a:prstGeom>
        </p:spPr>
      </p:pic>
      <p:sp>
        <p:nvSpPr>
          <p:cNvPr id="4" name="Title 3"/>
          <p:cNvSpPr>
            <a:spLocks noGrp="1"/>
          </p:cNvSpPr>
          <p:nvPr>
            <p:ph type="title"/>
          </p:nvPr>
        </p:nvSpPr>
        <p:spPr/>
        <p:txBody>
          <a:bodyPr/>
          <a:lstStyle/>
          <a:p>
            <a:r>
              <a:rPr lang="en-US" dirty="0" smtClean="0"/>
              <a:t>What is it and why do we do it?</a:t>
            </a:r>
            <a:endParaRPr lang="en-US" dirty="0"/>
          </a:p>
        </p:txBody>
      </p:sp>
    </p:spTree>
    <p:extLst>
      <p:ext uri="{BB962C8B-B14F-4D97-AF65-F5344CB8AC3E}">
        <p14:creationId xmlns:p14="http://schemas.microsoft.com/office/powerpoint/2010/main" val="2001195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Few </a:t>
            </a:r>
            <a:r>
              <a:rPr lang="en-US" dirty="0"/>
              <a:t>D</a:t>
            </a:r>
            <a:r>
              <a:rPr lang="en-US" dirty="0" smtClean="0"/>
              <a:t>efinitions</a:t>
            </a:r>
            <a:r>
              <a:rPr lang="is-IS" dirty="0" smtClean="0"/>
              <a:t>…</a:t>
            </a:r>
            <a:endParaRPr lang="en-US" dirty="0"/>
          </a:p>
        </p:txBody>
      </p:sp>
      <p:sp>
        <p:nvSpPr>
          <p:cNvPr id="3" name="Content Placeholder 2"/>
          <p:cNvSpPr>
            <a:spLocks noGrp="1"/>
          </p:cNvSpPr>
          <p:nvPr>
            <p:ph idx="1"/>
          </p:nvPr>
        </p:nvSpPr>
        <p:spPr/>
        <p:txBody>
          <a:bodyPr>
            <a:normAutofit/>
          </a:bodyPr>
          <a:lstStyle/>
          <a:p>
            <a:r>
              <a:rPr lang="en-US" b="1" dirty="0" smtClean="0">
                <a:solidFill>
                  <a:schemeClr val="accent2"/>
                </a:solidFill>
              </a:rPr>
              <a:t>Provide </a:t>
            </a:r>
          </a:p>
          <a:p>
            <a:r>
              <a:rPr lang="en-US" dirty="0" smtClean="0">
                <a:solidFill>
                  <a:schemeClr val="tx1"/>
                </a:solidFill>
              </a:rPr>
              <a:t>Supply; Make adequate preparation for; Make available for use</a:t>
            </a:r>
          </a:p>
          <a:p>
            <a:r>
              <a:rPr lang="en-US" b="1" dirty="0" smtClean="0">
                <a:solidFill>
                  <a:schemeClr val="accent2"/>
                </a:solidFill>
              </a:rPr>
              <a:t>Criteria</a:t>
            </a:r>
          </a:p>
          <a:p>
            <a:r>
              <a:rPr lang="en-US" dirty="0" smtClean="0">
                <a:solidFill>
                  <a:schemeClr val="tx1"/>
                </a:solidFill>
              </a:rPr>
              <a:t>A principle or standard by which something may be judged or decided</a:t>
            </a:r>
          </a:p>
          <a:p>
            <a:r>
              <a:rPr lang="en-US" b="1" dirty="0" smtClean="0">
                <a:solidFill>
                  <a:schemeClr val="accent2"/>
                </a:solidFill>
              </a:rPr>
              <a:t>Base</a:t>
            </a:r>
          </a:p>
          <a:p>
            <a:r>
              <a:rPr lang="en-US" dirty="0">
                <a:solidFill>
                  <a:schemeClr val="tx1"/>
                </a:solidFill>
              </a:rPr>
              <a:t>H</a:t>
            </a:r>
            <a:r>
              <a:rPr lang="en-US" dirty="0" smtClean="0">
                <a:solidFill>
                  <a:schemeClr val="tx1"/>
                </a:solidFill>
              </a:rPr>
              <a:t>ave </a:t>
            </a:r>
            <a:r>
              <a:rPr lang="en-US" dirty="0">
                <a:solidFill>
                  <a:schemeClr val="tx1"/>
                </a:solidFill>
              </a:rPr>
              <a:t>as the foundation </a:t>
            </a:r>
            <a:r>
              <a:rPr lang="en-US" dirty="0" smtClean="0">
                <a:solidFill>
                  <a:schemeClr val="tx1"/>
                </a:solidFill>
              </a:rPr>
              <a:t>for; Use </a:t>
            </a:r>
            <a:r>
              <a:rPr lang="en-US" dirty="0">
                <a:solidFill>
                  <a:schemeClr val="tx1"/>
                </a:solidFill>
              </a:rPr>
              <a:t>as a point from </a:t>
            </a:r>
            <a:r>
              <a:rPr lang="en-US" dirty="0" smtClean="0">
                <a:solidFill>
                  <a:schemeClr val="tx1"/>
                </a:solidFill>
              </a:rPr>
              <a:t>which development can occur</a:t>
            </a:r>
          </a:p>
          <a:p>
            <a:r>
              <a:rPr lang="en-US" b="1" dirty="0" smtClean="0">
                <a:solidFill>
                  <a:schemeClr val="accent2"/>
                </a:solidFill>
              </a:rPr>
              <a:t>Feedback</a:t>
            </a:r>
          </a:p>
          <a:p>
            <a:r>
              <a:rPr lang="en-US" dirty="0">
                <a:solidFill>
                  <a:schemeClr val="tx1"/>
                </a:solidFill>
              </a:rPr>
              <a:t>I</a:t>
            </a:r>
            <a:r>
              <a:rPr lang="en-US" dirty="0" smtClean="0">
                <a:solidFill>
                  <a:schemeClr val="tx1"/>
                </a:solidFill>
              </a:rPr>
              <a:t>nformation </a:t>
            </a:r>
            <a:r>
              <a:rPr lang="en-US" dirty="0">
                <a:solidFill>
                  <a:schemeClr val="tx1"/>
                </a:solidFill>
              </a:rPr>
              <a:t>about reactions to a product, a person's performance of a task, etc., used as a basis for </a:t>
            </a:r>
            <a:r>
              <a:rPr lang="en-US" dirty="0" smtClean="0">
                <a:solidFill>
                  <a:schemeClr val="tx1"/>
                </a:solidFill>
              </a:rPr>
              <a:t>improvement</a:t>
            </a:r>
            <a:endParaRPr lang="en-US" b="1" dirty="0">
              <a:solidFill>
                <a:schemeClr val="tx1"/>
              </a:solidFill>
            </a:endParaRPr>
          </a:p>
        </p:txBody>
      </p:sp>
    </p:spTree>
    <p:extLst>
      <p:ext uri="{BB962C8B-B14F-4D97-AF65-F5344CB8AC3E}">
        <p14:creationId xmlns:p14="http://schemas.microsoft.com/office/powerpoint/2010/main" val="7451278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Criteria-Based Feedback?</a:t>
            </a:r>
            <a:endParaRPr lang="en-US" dirty="0"/>
          </a:p>
        </p:txBody>
      </p:sp>
      <p:sp>
        <p:nvSpPr>
          <p:cNvPr id="3" name="Content Placeholder 2"/>
          <p:cNvSpPr>
            <a:spLocks noGrp="1"/>
          </p:cNvSpPr>
          <p:nvPr>
            <p:ph idx="1"/>
          </p:nvPr>
        </p:nvSpPr>
        <p:spPr/>
        <p:txBody>
          <a:bodyPr>
            <a:normAutofit/>
          </a:bodyPr>
          <a:lstStyle/>
          <a:p>
            <a:endParaRPr lang="en-US" sz="3200" dirty="0" smtClean="0"/>
          </a:p>
          <a:p>
            <a:r>
              <a:rPr lang="en-US" sz="3200" dirty="0" smtClean="0"/>
              <a:t>Making available for use, by the student or resident, information about performance of assigned tasks to be used as a basis for improvement guided by the principles and standards set forth by the college or residency program.</a:t>
            </a:r>
            <a:endParaRPr lang="en-US" sz="3200" dirty="0"/>
          </a:p>
          <a:p>
            <a:endParaRPr lang="en-US" dirty="0" smtClean="0"/>
          </a:p>
          <a:p>
            <a:endParaRPr lang="en-US" dirty="0"/>
          </a:p>
        </p:txBody>
      </p:sp>
    </p:spTree>
    <p:extLst>
      <p:ext uri="{BB962C8B-B14F-4D97-AF65-F5344CB8AC3E}">
        <p14:creationId xmlns:p14="http://schemas.microsoft.com/office/powerpoint/2010/main" val="5282219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It is not</a:t>
            </a:r>
            <a:r>
              <a:rPr lang="is-IS" dirty="0" smtClean="0"/>
              <a:t>…</a:t>
            </a:r>
            <a:endParaRPr lang="en-US" dirty="0"/>
          </a:p>
        </p:txBody>
      </p:sp>
      <p:sp>
        <p:nvSpPr>
          <p:cNvPr id="3" name="Content Placeholder 2"/>
          <p:cNvSpPr>
            <a:spLocks noGrp="1"/>
          </p:cNvSpPr>
          <p:nvPr>
            <p:ph idx="1"/>
          </p:nvPr>
        </p:nvSpPr>
        <p:spPr/>
        <p:txBody>
          <a:bodyPr/>
          <a:lstStyle/>
          <a:p>
            <a:pPr marL="91440" lvl="1" indent="-91440">
              <a:spcBef>
                <a:spcPts val="1200"/>
              </a:spcBef>
              <a:spcAft>
                <a:spcPts val="200"/>
              </a:spcAft>
              <a:buSzPct val="100000"/>
              <a:buFont typeface="Calibri" panose="020F0502020204030204" pitchFamily="34" charset="0"/>
              <a:buChar char=" "/>
            </a:pPr>
            <a:r>
              <a:rPr lang="en-US" sz="2400" i="1" dirty="0" smtClean="0"/>
              <a:t>Encouragement</a:t>
            </a:r>
            <a:r>
              <a:rPr lang="en-US" sz="2400" dirty="0" smtClean="0"/>
              <a:t> – Vague </a:t>
            </a:r>
            <a:r>
              <a:rPr lang="en-US" sz="2400" dirty="0"/>
              <a:t>and does not focus on students’ skill </a:t>
            </a:r>
            <a:r>
              <a:rPr lang="en-US" sz="2400" dirty="0" smtClean="0"/>
              <a:t>development</a:t>
            </a:r>
          </a:p>
          <a:p>
            <a:r>
              <a:rPr lang="en-US" sz="2400" i="1" dirty="0" smtClean="0"/>
              <a:t>Evaluation</a:t>
            </a:r>
            <a:r>
              <a:rPr lang="en-US" sz="2400" dirty="0" smtClean="0"/>
              <a:t> – Renders </a:t>
            </a:r>
            <a:r>
              <a:rPr lang="en-US" sz="2400" dirty="0"/>
              <a:t>judgment, often occurs at the end of an activity (summative) and hinders remediation, is often expressed in a normative fashion comparing students, and can be </a:t>
            </a:r>
            <a:r>
              <a:rPr lang="en-US" sz="2400" dirty="0" smtClean="0"/>
              <a:t>vague</a:t>
            </a:r>
          </a:p>
          <a:p>
            <a:r>
              <a:rPr lang="en-US" sz="2400" i="1" dirty="0"/>
              <a:t>Constructive </a:t>
            </a:r>
            <a:r>
              <a:rPr lang="en-US" sz="2400" i="1" dirty="0" smtClean="0"/>
              <a:t>criticism </a:t>
            </a:r>
            <a:r>
              <a:rPr lang="en-US" sz="2400" dirty="0" smtClean="0"/>
              <a:t>– Describes </a:t>
            </a:r>
            <a:r>
              <a:rPr lang="en-US" sz="2400" dirty="0"/>
              <a:t>the negative behaviors or actions of another and the effects that this behavior has on </a:t>
            </a:r>
            <a:r>
              <a:rPr lang="en-US" sz="2400" dirty="0" smtClean="0"/>
              <a:t>others; is </a:t>
            </a:r>
            <a:r>
              <a:rPr lang="en-US" sz="2400" dirty="0"/>
              <a:t>grounded in empathy but it can emphasize the negative and ultimately create communication </a:t>
            </a:r>
            <a:r>
              <a:rPr lang="en-US" sz="2400" dirty="0" smtClean="0"/>
              <a:t>barriers</a:t>
            </a:r>
          </a:p>
          <a:p>
            <a:r>
              <a:rPr lang="en-US" sz="2400" i="1" dirty="0" smtClean="0"/>
              <a:t>Self-reflection</a:t>
            </a:r>
            <a:r>
              <a:rPr lang="en-US" sz="2400" dirty="0" smtClean="0"/>
              <a:t> – Without </a:t>
            </a:r>
            <a:r>
              <a:rPr lang="en-US" sz="2400" dirty="0"/>
              <a:t>feedback may not help students notice behaviors that they need to improve</a:t>
            </a:r>
          </a:p>
          <a:p>
            <a:endParaRPr lang="en-US" dirty="0"/>
          </a:p>
          <a:p>
            <a:endParaRPr lang="en-US" sz="2000" dirty="0"/>
          </a:p>
          <a:p>
            <a:endParaRPr lang="en-US" dirty="0" smtClean="0"/>
          </a:p>
          <a:p>
            <a:endParaRPr lang="en-US" dirty="0"/>
          </a:p>
        </p:txBody>
      </p:sp>
    </p:spTree>
    <p:extLst>
      <p:ext uri="{BB962C8B-B14F-4D97-AF65-F5344CB8AC3E}">
        <p14:creationId xmlns:p14="http://schemas.microsoft.com/office/powerpoint/2010/main" val="930683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Reminder – It is</a:t>
            </a:r>
            <a:r>
              <a:rPr lang="is-IS" dirty="0" smtClean="0"/>
              <a:t>…</a:t>
            </a:r>
            <a:endParaRPr lang="en-US" dirty="0"/>
          </a:p>
        </p:txBody>
      </p:sp>
      <p:sp>
        <p:nvSpPr>
          <p:cNvPr id="3" name="Content Placeholder 2"/>
          <p:cNvSpPr>
            <a:spLocks noGrp="1"/>
          </p:cNvSpPr>
          <p:nvPr>
            <p:ph idx="1"/>
          </p:nvPr>
        </p:nvSpPr>
        <p:spPr/>
        <p:txBody>
          <a:bodyPr>
            <a:normAutofit/>
          </a:bodyPr>
          <a:lstStyle/>
          <a:p>
            <a:endParaRPr lang="en-US" sz="3200" dirty="0" smtClean="0"/>
          </a:p>
          <a:p>
            <a:r>
              <a:rPr lang="en-US" sz="3200" dirty="0" smtClean="0"/>
              <a:t>Making available for use, by the student or resident, information about performance of assigned tasks to be used as a basis for improvement guided by the principles and standards set forth by the college or residency program.</a:t>
            </a:r>
            <a:endParaRPr lang="en-US" sz="3200" dirty="0"/>
          </a:p>
          <a:p>
            <a:endParaRPr lang="en-US" dirty="0" smtClean="0"/>
          </a:p>
          <a:p>
            <a:endParaRPr lang="en-US" dirty="0"/>
          </a:p>
        </p:txBody>
      </p:sp>
    </p:spTree>
    <p:extLst>
      <p:ext uri="{BB962C8B-B14F-4D97-AF65-F5344CB8AC3E}">
        <p14:creationId xmlns:p14="http://schemas.microsoft.com/office/powerpoint/2010/main" val="17489803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is it necessary to do this?</a:t>
            </a:r>
            <a:endParaRPr lang="en-US" dirty="0"/>
          </a:p>
        </p:txBody>
      </p:sp>
      <p:sp>
        <p:nvSpPr>
          <p:cNvPr id="3" name="Content Placeholder 2"/>
          <p:cNvSpPr>
            <a:spLocks noGrp="1"/>
          </p:cNvSpPr>
          <p:nvPr>
            <p:ph idx="1"/>
          </p:nvPr>
        </p:nvSpPr>
        <p:spPr>
          <a:xfrm>
            <a:off x="1097280" y="1845734"/>
            <a:ext cx="10058400" cy="4377266"/>
          </a:xfrm>
        </p:spPr>
        <p:txBody>
          <a:bodyPr>
            <a:normAutofit/>
          </a:bodyPr>
          <a:lstStyle/>
          <a:p>
            <a:pPr algn="ctr"/>
            <a:r>
              <a:rPr lang="en-US" sz="2400" b="1" dirty="0" smtClean="0"/>
              <a:t>ACPE – Accreditation Council for Pharmacy Education (2016)</a:t>
            </a:r>
          </a:p>
          <a:p>
            <a:pPr algn="ctr"/>
            <a:r>
              <a:rPr lang="en-US" sz="1600" i="1" dirty="0" smtClean="0"/>
              <a:t>(Released February 2015)</a:t>
            </a:r>
          </a:p>
          <a:p>
            <a:r>
              <a:rPr lang="en-US" sz="2400" dirty="0" smtClean="0"/>
              <a:t>Didactic Curriculum:	</a:t>
            </a:r>
          </a:p>
          <a:p>
            <a:pPr lvl="1"/>
            <a:r>
              <a:rPr lang="en-US" sz="2000" b="1" dirty="0" smtClean="0"/>
              <a:t>Standard 24</a:t>
            </a:r>
            <a:r>
              <a:rPr lang="en-US" sz="2000" dirty="0" smtClean="0"/>
              <a:t>: Assessment Elements for Section I: Educational Outcomes</a:t>
            </a:r>
            <a:endParaRPr lang="en-US" sz="2000" dirty="0"/>
          </a:p>
          <a:p>
            <a:pPr lvl="1"/>
            <a:r>
              <a:rPr lang="en-US" sz="2000" b="1" dirty="0" smtClean="0"/>
              <a:t>Standard 25</a:t>
            </a:r>
            <a:r>
              <a:rPr lang="en-US" sz="2000" dirty="0" smtClean="0"/>
              <a:t>: Assessment Elements for Section II: Structure and Process</a:t>
            </a:r>
          </a:p>
          <a:p>
            <a:r>
              <a:rPr lang="en-US" sz="2400" dirty="0" smtClean="0"/>
              <a:t>Advanced Pharmacy Practice Experience:</a:t>
            </a:r>
          </a:p>
          <a:p>
            <a:pPr lvl="1"/>
            <a:r>
              <a:rPr lang="en-US" sz="2000" b="1" dirty="0" smtClean="0"/>
              <a:t>Appendix 2</a:t>
            </a:r>
            <a:r>
              <a:rPr lang="en-US" sz="2000" dirty="0" smtClean="0"/>
              <a:t>: Expectations within the APPE curriculum </a:t>
            </a:r>
          </a:p>
          <a:p>
            <a:pPr lvl="2"/>
            <a:r>
              <a:rPr lang="en-US" sz="1800" dirty="0" smtClean="0"/>
              <a:t>Colleges and schools assess student achievement of APPE competencies within their assessment plans using reliable, validated assessments. Formative feedback related to specific performance criteria is provided to students throughout the experience.  At a minimum, performance competence is documented midway through the experience and at its completion.</a:t>
            </a:r>
          </a:p>
        </p:txBody>
      </p:sp>
    </p:spTree>
    <p:extLst>
      <p:ext uri="{BB962C8B-B14F-4D97-AF65-F5344CB8AC3E}">
        <p14:creationId xmlns:p14="http://schemas.microsoft.com/office/powerpoint/2010/main" val="19404469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is it necessary to do this?</a:t>
            </a:r>
          </a:p>
        </p:txBody>
      </p:sp>
      <p:sp>
        <p:nvSpPr>
          <p:cNvPr id="3" name="Content Placeholder 2"/>
          <p:cNvSpPr>
            <a:spLocks noGrp="1"/>
          </p:cNvSpPr>
          <p:nvPr>
            <p:ph idx="1"/>
          </p:nvPr>
        </p:nvSpPr>
        <p:spPr/>
        <p:txBody>
          <a:bodyPr>
            <a:normAutofit/>
          </a:bodyPr>
          <a:lstStyle/>
          <a:p>
            <a:pPr algn="ctr"/>
            <a:r>
              <a:rPr lang="en-US" sz="2400" b="1" dirty="0"/>
              <a:t>ASHP – American Society of Health-System </a:t>
            </a:r>
            <a:r>
              <a:rPr lang="en-US" sz="2400" b="1" dirty="0" smtClean="0"/>
              <a:t>Pharmacists</a:t>
            </a:r>
          </a:p>
          <a:p>
            <a:pPr algn="ctr"/>
            <a:r>
              <a:rPr lang="en-US" sz="1600" i="1" dirty="0"/>
              <a:t>(</a:t>
            </a:r>
            <a:r>
              <a:rPr lang="en-US" sz="1600" i="1" dirty="0" smtClean="0"/>
              <a:t>Released September 2014)</a:t>
            </a:r>
            <a:endParaRPr lang="en-US" sz="1600" b="1" dirty="0"/>
          </a:p>
          <a:p>
            <a:r>
              <a:rPr lang="en-US" sz="2400" dirty="0" smtClean="0"/>
              <a:t>Standard 3: Design and Conduct of the Residency Program</a:t>
            </a:r>
          </a:p>
          <a:p>
            <a:pPr lvl="1"/>
            <a:r>
              <a:rPr lang="en-US" sz="2000" dirty="0" smtClean="0"/>
              <a:t>Standard 3.4: Evaluation</a:t>
            </a:r>
          </a:p>
          <a:p>
            <a:pPr lvl="2"/>
            <a:r>
              <a:rPr lang="en-US" sz="1800" dirty="0" smtClean="0"/>
              <a:t>Initial Assessment</a:t>
            </a:r>
          </a:p>
          <a:p>
            <a:pPr lvl="2"/>
            <a:r>
              <a:rPr lang="en-US" sz="1800" dirty="0" smtClean="0"/>
              <a:t>Formative (on-going, regular) assessment</a:t>
            </a:r>
          </a:p>
          <a:p>
            <a:pPr lvl="2"/>
            <a:r>
              <a:rPr lang="en-US" sz="1800" dirty="0" smtClean="0"/>
              <a:t>Summative Evaluation</a:t>
            </a:r>
          </a:p>
          <a:p>
            <a:pPr lvl="2"/>
            <a:r>
              <a:rPr lang="en-US" sz="1800" dirty="0" smtClean="0"/>
              <a:t>Resident’s Development Plan</a:t>
            </a:r>
          </a:p>
        </p:txBody>
      </p:sp>
    </p:spTree>
    <p:extLst>
      <p:ext uri="{BB962C8B-B14F-4D97-AF65-F5344CB8AC3E}">
        <p14:creationId xmlns:p14="http://schemas.microsoft.com/office/powerpoint/2010/main" val="1847192142"/>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1734</TotalTime>
  <Words>1510</Words>
  <Application>Microsoft Macintosh PowerPoint</Application>
  <PresentationFormat>Widescreen</PresentationFormat>
  <Paragraphs>194</Paragraphs>
  <Slides>28</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Calibri</vt:lpstr>
      <vt:lpstr>Calibri Light</vt:lpstr>
      <vt:lpstr>Wingdings</vt:lpstr>
      <vt:lpstr>Retrospect</vt:lpstr>
      <vt:lpstr>Pharmacy Precepting Pearls of Practice    Providing Criteria-Based Feedback</vt:lpstr>
      <vt:lpstr>Objective </vt:lpstr>
      <vt:lpstr>What is it and why do we do it?</vt:lpstr>
      <vt:lpstr>A Few Definitions…</vt:lpstr>
      <vt:lpstr>What is Criteria-Based Feedback?</vt:lpstr>
      <vt:lpstr>It is not…</vt:lpstr>
      <vt:lpstr>Reminder – It is…</vt:lpstr>
      <vt:lpstr>Why is it necessary to do this?</vt:lpstr>
      <vt:lpstr>Why is it necessary to do this?</vt:lpstr>
      <vt:lpstr>Student vs. Resident…  What’s the difference?</vt:lpstr>
      <vt:lpstr>Student or Resident – Where should they be, what should they know?</vt:lpstr>
      <vt:lpstr>Providing Feedback</vt:lpstr>
      <vt:lpstr>Tips for successful feedback sessions</vt:lpstr>
      <vt:lpstr>Tips for successful feedback sessions </vt:lpstr>
      <vt:lpstr>Addressing Performance Issues</vt:lpstr>
      <vt:lpstr>Addressing Performance Issues</vt:lpstr>
      <vt:lpstr>Addressing Performance Issues Acknowledgement of the Problem</vt:lpstr>
      <vt:lpstr>Addressing Performance Issues No Acknowledgement of the Problem</vt:lpstr>
      <vt:lpstr>Let’s Practice</vt:lpstr>
      <vt:lpstr>P4 Student on APPE Rotation</vt:lpstr>
      <vt:lpstr>P4 Student on APPE Rotation</vt:lpstr>
      <vt:lpstr>PGY1 Resident on Rotation</vt:lpstr>
      <vt:lpstr>PGY1 Resident on Rotation</vt:lpstr>
      <vt:lpstr>Consider how you would evaluate…</vt:lpstr>
      <vt:lpstr>Question</vt:lpstr>
      <vt:lpstr>References </vt:lpstr>
      <vt:lpstr>Pharmacy Precepting Pearls of Practice    Providing Criteria-Based Feedback</vt:lpstr>
      <vt:lpstr>Questions?</vt:lpstr>
    </vt:vector>
  </TitlesOfParts>
  <Company/>
  <LinksUpToDate>false</LinksUpToDate>
  <SharedDoc>false</SharedDoc>
  <HyperlinksChanged>false</HyperlinksChanged>
  <AppVersion>15.0023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Pharmacy Precepting Pearls of Practice  </dc:title>
  <dc:creator>Lanita White</dc:creator>
  <cp:lastModifiedBy>Melissa Shipp</cp:lastModifiedBy>
  <cp:revision>31</cp:revision>
  <dcterms:created xsi:type="dcterms:W3CDTF">2016-09-24T17:43:15Z</dcterms:created>
  <dcterms:modified xsi:type="dcterms:W3CDTF">2016-09-27T21:29:16Z</dcterms:modified>
</cp:coreProperties>
</file>